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3" r:id="rId1"/>
  </p:sldMasterIdLst>
  <p:notesMasterIdLst>
    <p:notesMasterId r:id="rId33"/>
  </p:notesMasterIdLst>
  <p:sldIdLst>
    <p:sldId id="258" r:id="rId2"/>
    <p:sldId id="259" r:id="rId3"/>
    <p:sldId id="309" r:id="rId4"/>
    <p:sldId id="314" r:id="rId5"/>
    <p:sldId id="315" r:id="rId6"/>
    <p:sldId id="316" r:id="rId7"/>
    <p:sldId id="317" r:id="rId8"/>
    <p:sldId id="318" r:id="rId9"/>
    <p:sldId id="319" r:id="rId10"/>
    <p:sldId id="320" r:id="rId11"/>
    <p:sldId id="321" r:id="rId12"/>
    <p:sldId id="322" r:id="rId13"/>
    <p:sldId id="323" r:id="rId14"/>
    <p:sldId id="324" r:id="rId15"/>
    <p:sldId id="325" r:id="rId16"/>
    <p:sldId id="326" r:id="rId17"/>
    <p:sldId id="327" r:id="rId18"/>
    <p:sldId id="328" r:id="rId19"/>
    <p:sldId id="329" r:id="rId20"/>
    <p:sldId id="330" r:id="rId21"/>
    <p:sldId id="331" r:id="rId22"/>
    <p:sldId id="332" r:id="rId23"/>
    <p:sldId id="312" r:id="rId24"/>
    <p:sldId id="334" r:id="rId25"/>
    <p:sldId id="335" r:id="rId26"/>
    <p:sldId id="336" r:id="rId27"/>
    <p:sldId id="333" r:id="rId28"/>
    <p:sldId id="313" r:id="rId29"/>
    <p:sldId id="337" r:id="rId30"/>
    <p:sldId id="338" r:id="rId31"/>
    <p:sldId id="26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8BB"/>
    <a:srgbClr val="FF933C"/>
    <a:srgbClr val="FF0208"/>
    <a:srgbClr val="FC7077"/>
    <a:srgbClr val="00B2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75"/>
    <p:restoredTop sz="95645"/>
  </p:normalViewPr>
  <p:slideViewPr>
    <p:cSldViewPr snapToGrid="0">
      <p:cViewPr varScale="1">
        <p:scale>
          <a:sx n="121" d="100"/>
          <a:sy n="121" d="100"/>
        </p:scale>
        <p:origin x="168"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MO"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528B2-71AC-A74B-94B7-64D21E5CA086}" type="datetimeFigureOut">
              <a:rPr kumimoji="1" lang="zh-MO" altLang="en-US" smtClean="0"/>
              <a:t>07/11/24</a:t>
            </a:fld>
            <a:endParaRPr kumimoji="1" lang="zh-MO"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MO"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MO"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MO"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370ADF-5286-9448-BDB9-8F99DB03DF51}" type="slidenum">
              <a:rPr kumimoji="1" lang="zh-MO" altLang="en-US" smtClean="0"/>
              <a:t>‹#›</a:t>
            </a:fld>
            <a:endParaRPr kumimoji="1" lang="zh-MO" altLang="en-US"/>
          </a:p>
        </p:txBody>
      </p:sp>
    </p:spTree>
    <p:extLst>
      <p:ext uri="{BB962C8B-B14F-4D97-AF65-F5344CB8AC3E}">
        <p14:creationId xmlns:p14="http://schemas.microsoft.com/office/powerpoint/2010/main" val="1855314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MO" altLang="en-US" dirty="0"/>
          </a:p>
        </p:txBody>
      </p:sp>
      <p:sp>
        <p:nvSpPr>
          <p:cNvPr id="4" name="投影片編號版面配置區 3"/>
          <p:cNvSpPr>
            <a:spLocks noGrp="1"/>
          </p:cNvSpPr>
          <p:nvPr>
            <p:ph type="sldNum" sz="quarter" idx="5"/>
          </p:nvPr>
        </p:nvSpPr>
        <p:spPr/>
        <p:txBody>
          <a:bodyPr/>
          <a:lstStyle/>
          <a:p>
            <a:fld id="{64370ADF-5286-9448-BDB9-8F99DB03DF51}" type="slidenum">
              <a:rPr kumimoji="1" lang="zh-MO" altLang="en-US" smtClean="0"/>
              <a:t>1</a:t>
            </a:fld>
            <a:endParaRPr kumimoji="1" lang="zh-MO" altLang="en-US"/>
          </a:p>
        </p:txBody>
      </p:sp>
    </p:spTree>
    <p:extLst>
      <p:ext uri="{BB962C8B-B14F-4D97-AF65-F5344CB8AC3E}">
        <p14:creationId xmlns:p14="http://schemas.microsoft.com/office/powerpoint/2010/main" val="1141419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11/7/24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86725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CBC1C18-307B-4F68-A007-B5B542270E8D}" type="datetimeFigureOut">
              <a:rPr lang="en-US" smtClean="0"/>
              <a:t>11/7/24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0171430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zh-TW" altLang="en-US"/>
              <a:t>按一下以編輯母片標題樣式</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3CBC1C18-307B-4F68-A007-B5B542270E8D}" type="datetimeFigureOut">
              <a:rPr lang="en-US" smtClean="0"/>
              <a:t>11/7/24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6372933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zh-TW" altLang="en-US"/>
              <a:t>按一下以編輯母片文字樣式</a:t>
            </a:r>
          </a:p>
        </p:txBody>
      </p:sp>
      <p:sp>
        <p:nvSpPr>
          <p:cNvPr id="4" name="Date Placeholder 3"/>
          <p:cNvSpPr>
            <a:spLocks noGrp="1"/>
          </p:cNvSpPr>
          <p:nvPr>
            <p:ph type="dt" sz="half" idx="10"/>
          </p:nvPr>
        </p:nvSpPr>
        <p:spPr/>
        <p:txBody>
          <a:bodyPr/>
          <a:lstStyle/>
          <a:p>
            <a:fld id="{3CBC1C18-307B-4F68-A007-B5B542270E8D}" type="datetimeFigureOut">
              <a:rPr lang="en-US" smtClean="0"/>
              <a:t>11/7/24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774004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zh-TW" altLang="en-US"/>
              <a:t>按一下以編輯母片標題樣式</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zh-TW" altLang="en-US"/>
              <a:t>按一下以編輯母片文字樣式</a:t>
            </a:r>
          </a:p>
        </p:txBody>
      </p:sp>
      <p:sp>
        <p:nvSpPr>
          <p:cNvPr id="4" name="Date Placeholder 3"/>
          <p:cNvSpPr>
            <a:spLocks noGrp="1"/>
          </p:cNvSpPr>
          <p:nvPr>
            <p:ph type="dt" sz="half" idx="10"/>
          </p:nvPr>
        </p:nvSpPr>
        <p:spPr/>
        <p:txBody>
          <a:bodyPr/>
          <a:lstStyle/>
          <a:p>
            <a:fld id="{3CBC1C18-307B-4F68-A007-B5B542270E8D}" type="datetimeFigureOut">
              <a:rPr lang="en-US" smtClean="0"/>
              <a:t>11/7/24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3336667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TW" altLang="en-US"/>
              <a:t>按一下以編輯母片文字樣式</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3CBC1C18-307B-4F68-A007-B5B542270E8D}" type="datetimeFigureOut">
              <a:rPr lang="en-US" smtClean="0"/>
              <a:t>11/7/24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3022478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TW" altLang="en-US"/>
              <a:t>按一下以編輯母片文字樣式</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3CBC1C18-307B-4F68-A007-B5B542270E8D}" type="datetimeFigureOut">
              <a:rPr lang="en-US" smtClean="0"/>
              <a:t>11/7/24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9831479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11/7/24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7018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11/7/24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4391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11/7/24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1457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zh-TW" altLang="en-US"/>
              <a:t>按一下以編輯母片標題樣式</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3E5059C3-6A89-4494-99FF-5A4D6FFD50EB}" type="datetimeFigureOut">
              <a:rPr lang="en-US" smtClean="0"/>
              <a:t>11/7/24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247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11/7/24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0518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11/7/24</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30443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11/7/24</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8986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11/7/24</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25974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7D525BB-DA17-4BA0-B3C8-3AC3ABC827E6}" type="datetimeFigureOut">
              <a:rPr lang="en-US" smtClean="0"/>
              <a:t>11/7/24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82134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zh-TW" altLang="en-US"/>
              <a:t>按一下以編輯母片標題樣式</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6399212" y="5883275"/>
            <a:ext cx="914400" cy="365125"/>
          </a:xfrm>
        </p:spPr>
        <p:txBody>
          <a:bodyPr/>
          <a:lstStyle/>
          <a:p>
            <a:fld id="{3CBC1C18-307B-4F68-A007-B5B542270E8D}" type="datetimeFigureOut">
              <a:rPr lang="en-US" smtClean="0"/>
              <a:t>11/7/24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r>
              <a:rPr lang="en-US"/>
              <a:t>
              </a:t>
            </a:r>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6917186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CBC1C18-307B-4F68-A007-B5B542270E8D}" type="datetimeFigureOut">
              <a:rPr lang="en-US" smtClean="0"/>
              <a:t>11/7/24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
              </a:t>
            </a:r>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775486"/>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github.com/hyz-courses/CISC3024-Pattern-Recognition/blob/master/Final_Project/preview.html" TargetMode="External"/><Relationship Id="rId5" Type="http://schemas.openxmlformats.org/officeDocument/2006/relationships/hyperlink" Target="https://github.com/hyz-courses/CISC3024-Pattern-Recognition/blob/master/Final_Project/main.ipynb" TargetMode="External"/><Relationship Id="rId4" Type="http://schemas.openxmlformats.org/officeDocument/2006/relationships/hyperlink" Target="https://github.com/hyz-courses/CISC3024-Pattern-Recognition/tree/master"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https://miro.medium.com/v2/resize:fit:1200/1*NNifzsJ7tD2kAfBXt3AzEg.pn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9DE896-3215-C28E-0226-F9F45E86BD31}"/>
              </a:ext>
            </a:extLst>
          </p:cNvPr>
          <p:cNvSpPr>
            <a:spLocks noGrp="1"/>
          </p:cNvSpPr>
          <p:nvPr>
            <p:ph type="title"/>
          </p:nvPr>
        </p:nvSpPr>
        <p:spPr>
          <a:xfrm>
            <a:off x="4760596" y="1208674"/>
            <a:ext cx="6223821" cy="3642851"/>
          </a:xfrm>
        </p:spPr>
        <p:txBody>
          <a:bodyPr vert="horz" lIns="91440" tIns="45720" rIns="91440" bIns="45720" rtlCol="0" anchor="b">
            <a:normAutofit/>
          </a:bodyPr>
          <a:lstStyle/>
          <a:p>
            <a:pPr algn="ctr">
              <a:lnSpc>
                <a:spcPct val="90000"/>
              </a:lnSpc>
            </a:pPr>
            <a:r>
              <a:rPr kumimoji="1" lang="en-US" altLang="zh-CN" sz="5400" cap="none" dirty="0">
                <a:effectLst>
                  <a:glow rad="38100">
                    <a:schemeClr val="bg1">
                      <a:lumMod val="65000"/>
                      <a:lumOff val="35000"/>
                      <a:alpha val="50000"/>
                    </a:schemeClr>
                  </a:glow>
                  <a:outerShdw blurRad="28575" dist="31750" dir="13200000" algn="tl" rotWithShape="0">
                    <a:srgbClr val="000000">
                      <a:alpha val="25000"/>
                    </a:srgbClr>
                  </a:outerShdw>
                </a:effectLst>
                <a:latin typeface="Consolas" panose="020B0609020204030204" pitchFamily="49" charset="0"/>
                <a:cs typeface="Consolas" panose="020B0609020204030204" pitchFamily="49" charset="0"/>
              </a:rPr>
              <a:t>CISC3024</a:t>
            </a:r>
            <a:r>
              <a:rPr kumimoji="1" lang="zh-CN" altLang="en-US" sz="5400" cap="none" dirty="0">
                <a:effectLst>
                  <a:glow rad="38100">
                    <a:schemeClr val="bg1">
                      <a:lumMod val="65000"/>
                      <a:lumOff val="35000"/>
                      <a:alpha val="50000"/>
                    </a:schemeClr>
                  </a:glow>
                  <a:outerShdw blurRad="28575" dist="31750" dir="13200000" algn="tl" rotWithShape="0">
                    <a:srgbClr val="000000">
                      <a:alpha val="25000"/>
                    </a:srgbClr>
                  </a:outerShdw>
                </a:effectLst>
                <a:latin typeface="Consolas" panose="020B0609020204030204" pitchFamily="49" charset="0"/>
                <a:cs typeface="Consolas" panose="020B0609020204030204" pitchFamily="49" charset="0"/>
              </a:rPr>
              <a:t> </a:t>
            </a:r>
            <a:r>
              <a:rPr kumimoji="1" lang="en-US" altLang="zh-CN" sz="5400" cap="none" dirty="0">
                <a:effectLst>
                  <a:glow rad="38100">
                    <a:schemeClr val="bg1">
                      <a:lumMod val="65000"/>
                      <a:lumOff val="35000"/>
                      <a:alpha val="50000"/>
                    </a:schemeClr>
                  </a:glow>
                  <a:outerShdw blurRad="28575" dist="31750" dir="13200000" algn="tl" rotWithShape="0">
                    <a:srgbClr val="000000">
                      <a:alpha val="25000"/>
                    </a:srgbClr>
                  </a:outerShdw>
                </a:effectLst>
                <a:latin typeface="Consolas" panose="020B0609020204030204" pitchFamily="49" charset="0"/>
                <a:cs typeface="Consolas" panose="020B0609020204030204" pitchFamily="49" charset="0"/>
              </a:rPr>
              <a:t>Presentation</a:t>
            </a:r>
            <a:br>
              <a:rPr kumimoji="1" lang="en-US" altLang="zh-CN" sz="5400" cap="none" dirty="0">
                <a:effectLst>
                  <a:glow rad="38100">
                    <a:schemeClr val="bg1">
                      <a:lumMod val="65000"/>
                      <a:lumOff val="35000"/>
                      <a:alpha val="50000"/>
                    </a:schemeClr>
                  </a:glow>
                  <a:outerShdw blurRad="28575" dist="31750" dir="13200000" algn="tl" rotWithShape="0">
                    <a:srgbClr val="000000">
                      <a:alpha val="25000"/>
                    </a:srgbClr>
                  </a:outerShdw>
                </a:effectLst>
                <a:latin typeface="Consolas" panose="020B0609020204030204" pitchFamily="49" charset="0"/>
                <a:cs typeface="Consolas" panose="020B0609020204030204" pitchFamily="49" charset="0"/>
              </a:rPr>
            </a:br>
            <a:br>
              <a:rPr kumimoji="1" lang="en-US" altLang="zh-CN" sz="4800" cap="none" dirty="0">
                <a:effectLst>
                  <a:glow rad="38100">
                    <a:schemeClr val="bg1">
                      <a:lumMod val="65000"/>
                      <a:lumOff val="35000"/>
                      <a:alpha val="50000"/>
                    </a:schemeClr>
                  </a:glow>
                  <a:outerShdw blurRad="28575" dist="31750" dir="13200000" algn="tl" rotWithShape="0">
                    <a:srgbClr val="000000">
                      <a:alpha val="25000"/>
                    </a:srgbClr>
                  </a:outerShdw>
                </a:effectLst>
                <a:latin typeface="Consolas" panose="020B0609020204030204" pitchFamily="49" charset="0"/>
                <a:cs typeface="Consolas" panose="020B0609020204030204" pitchFamily="49" charset="0"/>
              </a:rPr>
            </a:br>
            <a:r>
              <a:rPr kumimoji="1" lang="en-US" altLang="zh-CN" sz="2000" cap="none" dirty="0">
                <a:effectLst>
                  <a:glow rad="38100">
                    <a:schemeClr val="bg1">
                      <a:lumMod val="65000"/>
                      <a:lumOff val="35000"/>
                      <a:alpha val="50000"/>
                    </a:schemeClr>
                  </a:glow>
                  <a:outerShdw blurRad="28575" dist="31750" dir="13200000" algn="tl" rotWithShape="0">
                    <a:srgbClr val="000000">
                      <a:alpha val="25000"/>
                    </a:srgbClr>
                  </a:outerShdw>
                </a:effectLst>
                <a:latin typeface="Consolas" panose="020B0609020204030204" pitchFamily="49" charset="0"/>
                <a:cs typeface="Consolas" panose="020B0609020204030204" pitchFamily="49" charset="0"/>
              </a:rPr>
              <a:t>Victor</a:t>
            </a:r>
            <a:r>
              <a:rPr kumimoji="1" lang="zh-CN" altLang="en-US" sz="2000" cap="none" dirty="0">
                <a:effectLst>
                  <a:glow rad="38100">
                    <a:schemeClr val="bg1">
                      <a:lumMod val="65000"/>
                      <a:lumOff val="35000"/>
                      <a:alpha val="50000"/>
                    </a:schemeClr>
                  </a:glow>
                  <a:outerShdw blurRad="28575" dist="31750" dir="13200000" algn="tl" rotWithShape="0">
                    <a:srgbClr val="000000">
                      <a:alpha val="25000"/>
                    </a:srgbClr>
                  </a:outerShdw>
                </a:effectLst>
                <a:latin typeface="Consolas" panose="020B0609020204030204" pitchFamily="49" charset="0"/>
                <a:cs typeface="Consolas" panose="020B0609020204030204" pitchFamily="49" charset="0"/>
              </a:rPr>
              <a:t> </a:t>
            </a:r>
            <a:r>
              <a:rPr kumimoji="1" lang="en-US" altLang="zh-CN" sz="2000" cap="none" dirty="0">
                <a:effectLst>
                  <a:glow rad="38100">
                    <a:schemeClr val="bg1">
                      <a:lumMod val="65000"/>
                      <a:lumOff val="35000"/>
                      <a:alpha val="50000"/>
                    </a:schemeClr>
                  </a:glow>
                  <a:outerShdw blurRad="28575" dist="31750" dir="13200000" algn="tl" rotWithShape="0">
                    <a:srgbClr val="000000">
                      <a:alpha val="25000"/>
                    </a:srgbClr>
                  </a:outerShdw>
                </a:effectLst>
                <a:latin typeface="Consolas" panose="020B0609020204030204" pitchFamily="49" charset="0"/>
                <a:cs typeface="Consolas" panose="020B0609020204030204" pitchFamily="49" charset="0"/>
              </a:rPr>
              <a:t>MAI</a:t>
            </a:r>
            <a:r>
              <a:rPr kumimoji="1" lang="zh-CN" altLang="en-US" sz="2000" cap="none" dirty="0">
                <a:effectLst>
                  <a:glow rad="38100">
                    <a:schemeClr val="bg1">
                      <a:lumMod val="65000"/>
                      <a:lumOff val="35000"/>
                      <a:alpha val="50000"/>
                    </a:schemeClr>
                  </a:glow>
                  <a:outerShdw blurRad="28575" dist="31750" dir="13200000" algn="tl" rotWithShape="0">
                    <a:srgbClr val="000000">
                      <a:alpha val="25000"/>
                    </a:srgbClr>
                  </a:outerShdw>
                </a:effectLst>
                <a:latin typeface="Consolas" panose="020B0609020204030204" pitchFamily="49" charset="0"/>
                <a:cs typeface="Consolas" panose="020B0609020204030204" pitchFamily="49" charset="0"/>
              </a:rPr>
              <a:t> 麦家俊</a:t>
            </a:r>
            <a:br>
              <a:rPr kumimoji="1" lang="en-US" altLang="zh-CN" sz="2000" cap="none" dirty="0">
                <a:effectLst>
                  <a:glow rad="38100">
                    <a:schemeClr val="bg1">
                      <a:lumMod val="65000"/>
                      <a:lumOff val="35000"/>
                      <a:alpha val="50000"/>
                    </a:schemeClr>
                  </a:glow>
                  <a:outerShdw blurRad="28575" dist="31750" dir="13200000" algn="tl" rotWithShape="0">
                    <a:srgbClr val="000000">
                      <a:alpha val="25000"/>
                    </a:srgbClr>
                  </a:outerShdw>
                </a:effectLst>
                <a:latin typeface="Consolas" panose="020B0609020204030204" pitchFamily="49" charset="0"/>
                <a:cs typeface="Consolas" panose="020B0609020204030204" pitchFamily="49" charset="0"/>
              </a:rPr>
            </a:br>
            <a:r>
              <a:rPr kumimoji="1" lang="en-US" altLang="zh-CN" sz="2000" cap="none" dirty="0">
                <a:effectLst>
                  <a:glow rad="38100">
                    <a:schemeClr val="bg1">
                      <a:lumMod val="65000"/>
                      <a:lumOff val="35000"/>
                      <a:alpha val="50000"/>
                    </a:schemeClr>
                  </a:glow>
                  <a:outerShdw blurRad="28575" dist="31750" dir="13200000" algn="tl" rotWithShape="0">
                    <a:srgbClr val="000000">
                      <a:alpha val="25000"/>
                    </a:srgbClr>
                  </a:outerShdw>
                </a:effectLst>
                <a:latin typeface="Consolas" panose="020B0609020204030204" pitchFamily="49" charset="0"/>
                <a:cs typeface="Consolas" panose="020B0609020204030204" pitchFamily="49" charset="0"/>
              </a:rPr>
              <a:t>D-C1-2784-3</a:t>
            </a:r>
            <a:endParaRPr kumimoji="1" lang="en-US" altLang="zh-MO" sz="4800" cap="none" dirty="0">
              <a:effectLst>
                <a:glow rad="38100">
                  <a:schemeClr val="bg1">
                    <a:lumMod val="65000"/>
                    <a:lumOff val="35000"/>
                    <a:alpha val="50000"/>
                  </a:schemeClr>
                </a:glow>
                <a:outerShdw blurRad="28575" dist="31750" dir="13200000" algn="tl" rotWithShape="0">
                  <a:srgbClr val="000000">
                    <a:alpha val="25000"/>
                  </a:srgbClr>
                </a:outerShdw>
              </a:effectLst>
              <a:latin typeface="Consolas" panose="020B0609020204030204" pitchFamily="49" charset="0"/>
              <a:cs typeface="Consolas" panose="020B0609020204030204" pitchFamily="49" charset="0"/>
            </a:endParaRPr>
          </a:p>
        </p:txBody>
      </p:sp>
      <p:pic>
        <p:nvPicPr>
          <p:cNvPr id="6" name="Graphic 5">
            <a:extLst>
              <a:ext uri="{FF2B5EF4-FFF2-40B4-BE49-F238E27FC236}">
                <a16:creationId xmlns:a16="http://schemas.microsoft.com/office/drawing/2014/main" id="{6AC9F2FD-A6DA-D087-E0EA-66AB18D63B25}"/>
              </a:ext>
            </a:extLst>
          </p:cNvPr>
          <p:cNvPicPr>
            <a:picLocks noChangeAspect="1"/>
          </p:cNvPicPr>
          <p:nvPr/>
        </p:nvPicPr>
        <p:blipFill>
          <a:blip r:embed="rId4"/>
          <a:srcRect/>
          <a:stretch/>
        </p:blipFill>
        <p:spPr>
          <a:xfrm>
            <a:off x="1186318" y="1976112"/>
            <a:ext cx="2896678" cy="289667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標題 1">
            <a:extLst>
              <a:ext uri="{FF2B5EF4-FFF2-40B4-BE49-F238E27FC236}">
                <a16:creationId xmlns:a16="http://schemas.microsoft.com/office/drawing/2014/main" id="{409BC670-C544-BC41-540F-54A9837D54F2}"/>
              </a:ext>
            </a:extLst>
          </p:cNvPr>
          <p:cNvSpPr txBox="1">
            <a:spLocks/>
          </p:cNvSpPr>
          <p:nvPr/>
        </p:nvSpPr>
        <p:spPr>
          <a:xfrm>
            <a:off x="-1459872" y="3806635"/>
            <a:ext cx="14935242" cy="3642851"/>
          </a:xfrm>
          <a:prstGeom prst="rect">
            <a:avLst/>
          </a:prstGeom>
        </p:spPr>
        <p:txBody>
          <a:bodyPr vert="horz" lIns="91440" tIns="45720" rIns="91440" bIns="45720" rtlCol="0" anchor="b">
            <a:no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pPr>
            <a:r>
              <a:rPr kumimoji="1" lang="en-US" altLang="zh-CN" sz="11500" cap="none" dirty="0">
                <a:solidFill>
                  <a:schemeClr val="accent2">
                    <a:lumMod val="40000"/>
                    <a:lumOff val="60000"/>
                    <a:alpha val="20000"/>
                  </a:schemeClr>
                </a:solidFill>
                <a:effectLst>
                  <a:glow rad="38100">
                    <a:schemeClr val="bg1">
                      <a:lumMod val="65000"/>
                      <a:lumOff val="35000"/>
                      <a:alpha val="50000"/>
                    </a:schemeClr>
                  </a:glow>
                  <a:outerShdw blurRad="28575" dist="31750" dir="13200000" algn="tl" rotWithShape="0">
                    <a:srgbClr val="000000">
                      <a:alpha val="25000"/>
                    </a:srgbClr>
                  </a:outerShdw>
                </a:effectLst>
                <a:latin typeface="Braggadocio" pitchFamily="82" charset="0"/>
                <a:cs typeface="Consolas" panose="020B0609020204030204" pitchFamily="49" charset="0"/>
              </a:rPr>
              <a:t>Presentation</a:t>
            </a:r>
            <a:endParaRPr kumimoji="1" lang="en-US" altLang="zh-MO" sz="11500" cap="none" dirty="0">
              <a:solidFill>
                <a:schemeClr val="accent2">
                  <a:lumMod val="40000"/>
                  <a:lumOff val="60000"/>
                  <a:alpha val="20000"/>
                </a:schemeClr>
              </a:solidFill>
              <a:effectLst>
                <a:glow rad="38100">
                  <a:schemeClr val="bg1">
                    <a:lumMod val="65000"/>
                    <a:lumOff val="35000"/>
                    <a:alpha val="50000"/>
                  </a:schemeClr>
                </a:glow>
                <a:outerShdw blurRad="28575" dist="31750" dir="13200000" algn="tl" rotWithShape="0">
                  <a:srgbClr val="000000">
                    <a:alpha val="25000"/>
                  </a:srgbClr>
                </a:outerShdw>
              </a:effectLst>
              <a:latin typeface="Braggadocio" pitchFamily="82" charset="0"/>
              <a:cs typeface="Consolas" panose="020B0609020204030204" pitchFamily="49" charset="0"/>
            </a:endParaRPr>
          </a:p>
        </p:txBody>
      </p:sp>
    </p:spTree>
    <p:extLst>
      <p:ext uri="{BB962C8B-B14F-4D97-AF65-F5344CB8AC3E}">
        <p14:creationId xmlns:p14="http://schemas.microsoft.com/office/powerpoint/2010/main" val="9830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51123-251B-EC45-C5B2-E886476EAE1B}"/>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EB8D70CE-BC39-B597-2AE7-8F80B2C473C3}"/>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3  Coding Training and Evaluation Functions</a:t>
            </a:r>
          </a:p>
          <a:p>
            <a:r>
              <a:rPr kumimoji="1" lang="en-US" altLang="zh-CN" sz="2800" b="1" dirty="0"/>
              <a:t>	</a:t>
            </a:r>
            <a:r>
              <a:rPr kumimoji="1" lang="en-US" altLang="zh-CN" sz="2800" dirty="0"/>
              <a:t>3.1</a:t>
            </a:r>
            <a:r>
              <a:rPr kumimoji="1" lang="zh-CN" altLang="en-US" sz="2800" dirty="0"/>
              <a:t> </a:t>
            </a:r>
            <a:r>
              <a:rPr kumimoji="1" lang="en-US" altLang="zh-CN" sz="2800" dirty="0"/>
              <a:t>Experiment 1(Optimizer) :</a:t>
            </a:r>
            <a:endParaRPr kumimoji="1" lang="en-US" altLang="zh-CN" sz="2800" b="1" dirty="0"/>
          </a:p>
        </p:txBody>
      </p:sp>
      <p:sp>
        <p:nvSpPr>
          <p:cNvPr id="7" name="文字方塊 6">
            <a:extLst>
              <a:ext uri="{FF2B5EF4-FFF2-40B4-BE49-F238E27FC236}">
                <a16:creationId xmlns:a16="http://schemas.microsoft.com/office/drawing/2014/main" id="{E6ADE8EB-E7EC-5834-B064-35DF00DD3468}"/>
              </a:ext>
            </a:extLst>
          </p:cNvPr>
          <p:cNvSpPr txBox="1"/>
          <p:nvPr/>
        </p:nvSpPr>
        <p:spPr>
          <a:xfrm>
            <a:off x="-2286000" y="2423160"/>
            <a:ext cx="184731" cy="369332"/>
          </a:xfrm>
          <a:prstGeom prst="rect">
            <a:avLst/>
          </a:prstGeom>
          <a:noFill/>
        </p:spPr>
        <p:txBody>
          <a:bodyPr wrap="none" rtlCol="0">
            <a:spAutoFit/>
          </a:bodyPr>
          <a:lstStyle/>
          <a:p>
            <a:endParaRPr kumimoji="1" lang="zh-MO" altLang="en-US" dirty="0"/>
          </a:p>
        </p:txBody>
      </p:sp>
      <p:sp>
        <p:nvSpPr>
          <p:cNvPr id="5" name="文字方塊 4">
            <a:extLst>
              <a:ext uri="{FF2B5EF4-FFF2-40B4-BE49-F238E27FC236}">
                <a16:creationId xmlns:a16="http://schemas.microsoft.com/office/drawing/2014/main" id="{6AC941A1-52AD-4BEF-CAE6-9B78425BB127}"/>
              </a:ext>
            </a:extLst>
          </p:cNvPr>
          <p:cNvSpPr txBox="1"/>
          <p:nvPr/>
        </p:nvSpPr>
        <p:spPr>
          <a:xfrm>
            <a:off x="1280160" y="6149340"/>
            <a:ext cx="10104120" cy="369332"/>
          </a:xfrm>
          <a:prstGeom prst="rect">
            <a:avLst/>
          </a:prstGeom>
          <a:noFill/>
        </p:spPr>
        <p:txBody>
          <a:bodyPr wrap="square" rtlCol="0">
            <a:spAutoFit/>
          </a:bodyPr>
          <a:lstStyle/>
          <a:p>
            <a:pPr algn="ctr"/>
            <a:r>
              <a:rPr kumimoji="1" lang="en-US" altLang="zh-MO" dirty="0"/>
              <a:t>Figure 3.</a:t>
            </a:r>
            <a:r>
              <a:rPr kumimoji="1" lang="en-US" altLang="zh-CN" dirty="0"/>
              <a:t>1</a:t>
            </a:r>
            <a:r>
              <a:rPr kumimoji="1" lang="en-US" altLang="zh-MO" dirty="0"/>
              <a:t>.4: ROC-AUC Curve (Micro) of different optimizers</a:t>
            </a:r>
            <a:endParaRPr kumimoji="1" lang="zh-MO" altLang="en-US" dirty="0"/>
          </a:p>
        </p:txBody>
      </p:sp>
      <p:sp>
        <p:nvSpPr>
          <p:cNvPr id="10" name="文字方塊 9">
            <a:extLst>
              <a:ext uri="{FF2B5EF4-FFF2-40B4-BE49-F238E27FC236}">
                <a16:creationId xmlns:a16="http://schemas.microsoft.com/office/drawing/2014/main" id="{8169FEC0-3998-C4E9-43F6-FB9A87B3EDC8}"/>
              </a:ext>
            </a:extLst>
          </p:cNvPr>
          <p:cNvSpPr txBox="1"/>
          <p:nvPr/>
        </p:nvSpPr>
        <p:spPr>
          <a:xfrm>
            <a:off x="1004763" y="3358634"/>
            <a:ext cx="10104120" cy="646331"/>
          </a:xfrm>
          <a:prstGeom prst="rect">
            <a:avLst/>
          </a:prstGeom>
          <a:noFill/>
        </p:spPr>
        <p:txBody>
          <a:bodyPr wrap="square" rtlCol="0">
            <a:spAutoFit/>
          </a:bodyPr>
          <a:lstStyle/>
          <a:p>
            <a:pPr algn="ctr"/>
            <a:r>
              <a:rPr kumimoji="1" lang="en-US" altLang="zh-MO" dirty="0"/>
              <a:t>Figure 3.</a:t>
            </a:r>
            <a:r>
              <a:rPr kumimoji="1" lang="en-US" altLang="zh-CN" dirty="0"/>
              <a:t>1</a:t>
            </a:r>
            <a:r>
              <a:rPr kumimoji="1" lang="en-US" altLang="zh-MO" dirty="0"/>
              <a:t>.</a:t>
            </a:r>
            <a:r>
              <a:rPr kumimoji="1" lang="en-US" altLang="zh-CN" dirty="0"/>
              <a:t>3</a:t>
            </a:r>
            <a:r>
              <a:rPr kumimoji="1" lang="en-US" altLang="zh-MO" dirty="0"/>
              <a:t>: Confusion Matrix of different optimizers</a:t>
            </a:r>
            <a:endParaRPr kumimoji="1" lang="zh-TW" altLang="zh-MO" dirty="0"/>
          </a:p>
          <a:p>
            <a:pPr algn="ctr"/>
            <a:r>
              <a:rPr kumimoji="1" lang="en-US" altLang="zh-MO" dirty="0"/>
              <a:t>s</a:t>
            </a:r>
            <a:r>
              <a:rPr kumimoji="1" lang="zh-TW" altLang="zh-MO" dirty="0"/>
              <a:t> </a:t>
            </a:r>
            <a:endParaRPr kumimoji="1" lang="zh-MO" altLang="en-US" dirty="0"/>
          </a:p>
        </p:txBody>
      </p:sp>
      <p:pic>
        <p:nvPicPr>
          <p:cNvPr id="3" name="圖片 2" descr="一張含有 文字, 行, 繪圖, 平行 的圖片&#10;&#10;自動產生的描述">
            <a:extLst>
              <a:ext uri="{FF2B5EF4-FFF2-40B4-BE49-F238E27FC236}">
                <a16:creationId xmlns:a16="http://schemas.microsoft.com/office/drawing/2014/main" id="{D79F8916-9652-1ABF-8E8A-2F85B84B724A}"/>
              </a:ext>
            </a:extLst>
          </p:cNvPr>
          <p:cNvPicPr>
            <a:picLocks noChangeAspect="1"/>
          </p:cNvPicPr>
          <p:nvPr/>
        </p:nvPicPr>
        <p:blipFill>
          <a:blip r:embed="rId2"/>
          <a:stretch>
            <a:fillRect/>
          </a:stretch>
        </p:blipFill>
        <p:spPr>
          <a:xfrm>
            <a:off x="382565" y="1288456"/>
            <a:ext cx="11348516" cy="1867737"/>
          </a:xfrm>
          <a:prstGeom prst="rect">
            <a:avLst/>
          </a:prstGeom>
        </p:spPr>
      </p:pic>
      <p:pic>
        <p:nvPicPr>
          <p:cNvPr id="8" name="圖片 7" descr="一張含有 文字, 行, 繪圖, 字型 的圖片&#10;&#10;自動產生的描述">
            <a:extLst>
              <a:ext uri="{FF2B5EF4-FFF2-40B4-BE49-F238E27FC236}">
                <a16:creationId xmlns:a16="http://schemas.microsoft.com/office/drawing/2014/main" id="{6D43D2CF-DA42-D861-91B8-246C63CBC32D}"/>
              </a:ext>
            </a:extLst>
          </p:cNvPr>
          <p:cNvPicPr>
            <a:picLocks noChangeAspect="1"/>
          </p:cNvPicPr>
          <p:nvPr/>
        </p:nvPicPr>
        <p:blipFill>
          <a:blip r:embed="rId3"/>
          <a:stretch>
            <a:fillRect/>
          </a:stretch>
        </p:blipFill>
        <p:spPr>
          <a:xfrm>
            <a:off x="382564" y="4004965"/>
            <a:ext cx="11449021" cy="1867737"/>
          </a:xfrm>
          <a:prstGeom prst="rect">
            <a:avLst/>
          </a:prstGeom>
        </p:spPr>
      </p:pic>
    </p:spTree>
    <p:extLst>
      <p:ext uri="{BB962C8B-B14F-4D97-AF65-F5344CB8AC3E}">
        <p14:creationId xmlns:p14="http://schemas.microsoft.com/office/powerpoint/2010/main" val="1883777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03433-F6A5-6F66-47AE-FC5477CE788E}"/>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05F73FAB-2DED-871C-DCA2-5633C0E8B330}"/>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3  Coding Training and Evaluation Functions</a:t>
            </a:r>
          </a:p>
          <a:p>
            <a:r>
              <a:rPr kumimoji="1" lang="en-US" altLang="zh-CN" sz="2800" b="1" dirty="0"/>
              <a:t>	</a:t>
            </a:r>
            <a:r>
              <a:rPr kumimoji="1" lang="en-US" altLang="zh-CN" sz="2800" dirty="0"/>
              <a:t>3.1</a:t>
            </a:r>
            <a:r>
              <a:rPr kumimoji="1" lang="zh-CN" altLang="en-US" sz="2800" dirty="0"/>
              <a:t> </a:t>
            </a:r>
            <a:r>
              <a:rPr kumimoji="1" lang="en-US" altLang="zh-CN" sz="2800" dirty="0"/>
              <a:t>Experiment 1(Optimizer) :</a:t>
            </a:r>
            <a:endParaRPr kumimoji="1" lang="en-US" altLang="zh-CN" sz="2800" b="1" dirty="0"/>
          </a:p>
        </p:txBody>
      </p:sp>
      <p:sp>
        <p:nvSpPr>
          <p:cNvPr id="7" name="文字方塊 6">
            <a:extLst>
              <a:ext uri="{FF2B5EF4-FFF2-40B4-BE49-F238E27FC236}">
                <a16:creationId xmlns:a16="http://schemas.microsoft.com/office/drawing/2014/main" id="{D8FDC5F5-D431-BF83-2F96-EB58CC4DE085}"/>
              </a:ext>
            </a:extLst>
          </p:cNvPr>
          <p:cNvSpPr txBox="1"/>
          <p:nvPr/>
        </p:nvSpPr>
        <p:spPr>
          <a:xfrm>
            <a:off x="-2286000" y="2423160"/>
            <a:ext cx="184731" cy="369332"/>
          </a:xfrm>
          <a:prstGeom prst="rect">
            <a:avLst/>
          </a:prstGeom>
          <a:noFill/>
        </p:spPr>
        <p:txBody>
          <a:bodyPr wrap="none" rtlCol="0">
            <a:spAutoFit/>
          </a:bodyPr>
          <a:lstStyle/>
          <a:p>
            <a:endParaRPr kumimoji="1" lang="zh-MO" altLang="en-US" dirty="0"/>
          </a:p>
        </p:txBody>
      </p:sp>
      <p:sp>
        <p:nvSpPr>
          <p:cNvPr id="10" name="文字方塊 9">
            <a:extLst>
              <a:ext uri="{FF2B5EF4-FFF2-40B4-BE49-F238E27FC236}">
                <a16:creationId xmlns:a16="http://schemas.microsoft.com/office/drawing/2014/main" id="{36A932DF-38F9-6715-F33D-83936BB8B393}"/>
              </a:ext>
            </a:extLst>
          </p:cNvPr>
          <p:cNvSpPr txBox="1"/>
          <p:nvPr/>
        </p:nvSpPr>
        <p:spPr>
          <a:xfrm>
            <a:off x="1004763" y="3358634"/>
            <a:ext cx="10104120" cy="646331"/>
          </a:xfrm>
          <a:prstGeom prst="rect">
            <a:avLst/>
          </a:prstGeom>
          <a:noFill/>
        </p:spPr>
        <p:txBody>
          <a:bodyPr wrap="square" rtlCol="0">
            <a:spAutoFit/>
          </a:bodyPr>
          <a:lstStyle/>
          <a:p>
            <a:pPr algn="ctr"/>
            <a:r>
              <a:rPr kumimoji="1" lang="en-US" altLang="zh-MO" dirty="0"/>
              <a:t>Figure 3.</a:t>
            </a:r>
            <a:r>
              <a:rPr kumimoji="1" lang="en-US" altLang="zh-CN" dirty="0"/>
              <a:t>1</a:t>
            </a:r>
            <a:r>
              <a:rPr kumimoji="1" lang="en-US" altLang="zh-MO" dirty="0"/>
              <a:t>.5: ROC-AUC Curve (Macro) of different optimizers</a:t>
            </a:r>
            <a:endParaRPr kumimoji="1" lang="zh-TW" altLang="zh-MO" dirty="0"/>
          </a:p>
          <a:p>
            <a:pPr algn="ctr"/>
            <a:r>
              <a:rPr kumimoji="1" lang="en-US" altLang="zh-MO" dirty="0"/>
              <a:t>s</a:t>
            </a:r>
            <a:r>
              <a:rPr kumimoji="1" lang="zh-TW" altLang="zh-MO" dirty="0"/>
              <a:t> </a:t>
            </a:r>
            <a:endParaRPr kumimoji="1" lang="zh-MO" altLang="en-US" dirty="0"/>
          </a:p>
        </p:txBody>
      </p:sp>
      <p:pic>
        <p:nvPicPr>
          <p:cNvPr id="4" name="圖片 3" descr="一張含有 行, 圖表, 繪圖 的圖片&#10;&#10;自動產生的描述">
            <a:extLst>
              <a:ext uri="{FF2B5EF4-FFF2-40B4-BE49-F238E27FC236}">
                <a16:creationId xmlns:a16="http://schemas.microsoft.com/office/drawing/2014/main" id="{B0EC9D17-D98A-3D70-4C47-ED5A1757937C}"/>
              </a:ext>
            </a:extLst>
          </p:cNvPr>
          <p:cNvPicPr>
            <a:picLocks noChangeAspect="1"/>
          </p:cNvPicPr>
          <p:nvPr/>
        </p:nvPicPr>
        <p:blipFill>
          <a:blip r:embed="rId2"/>
          <a:stretch>
            <a:fillRect/>
          </a:stretch>
        </p:blipFill>
        <p:spPr>
          <a:xfrm>
            <a:off x="214063" y="1301824"/>
            <a:ext cx="11517018" cy="1867737"/>
          </a:xfrm>
          <a:prstGeom prst="rect">
            <a:avLst/>
          </a:prstGeom>
        </p:spPr>
      </p:pic>
      <p:sp>
        <p:nvSpPr>
          <p:cNvPr id="6" name="文字方塊 5">
            <a:extLst>
              <a:ext uri="{FF2B5EF4-FFF2-40B4-BE49-F238E27FC236}">
                <a16:creationId xmlns:a16="http://schemas.microsoft.com/office/drawing/2014/main" id="{4AA35F9C-703E-D12D-3558-5AEF2BC74E93}"/>
              </a:ext>
            </a:extLst>
          </p:cNvPr>
          <p:cNvSpPr txBox="1"/>
          <p:nvPr/>
        </p:nvSpPr>
        <p:spPr>
          <a:xfrm>
            <a:off x="658835" y="4238562"/>
            <a:ext cx="10795975" cy="1815882"/>
          </a:xfrm>
          <a:prstGeom prst="rect">
            <a:avLst/>
          </a:prstGeom>
          <a:noFill/>
        </p:spPr>
        <p:txBody>
          <a:bodyPr wrap="square" rtlCol="0">
            <a:spAutoFit/>
          </a:bodyPr>
          <a:lstStyle/>
          <a:p>
            <a:pPr lvl="0"/>
            <a:r>
              <a:rPr lang="en-US" altLang="zh-MO" sz="2800" dirty="0">
                <a:latin typeface="Times New Roman" panose="02020603050405020304" pitchFamily="18" charset="0"/>
                <a:cs typeface="Times New Roman" panose="02020603050405020304" pitchFamily="18" charset="0"/>
              </a:rPr>
              <a:t>Result: </a:t>
            </a:r>
          </a:p>
          <a:p>
            <a:pPr marL="514350" lvl="0" indent="-514350">
              <a:buFont typeface="+mj-lt"/>
              <a:buAutoNum type="arabicPeriod"/>
            </a:pPr>
            <a:r>
              <a:rPr lang="en-US" altLang="zh-MO" sz="2800" dirty="0">
                <a:latin typeface="Times New Roman" panose="02020603050405020304" pitchFamily="18" charset="0"/>
                <a:cs typeface="Times New Roman" panose="02020603050405020304" pitchFamily="18" charset="0"/>
              </a:rPr>
              <a:t>Optimizer “</a:t>
            </a:r>
            <a:r>
              <a:rPr lang="en-US" altLang="zh-MO" sz="2800" b="1" u="sng" dirty="0">
                <a:solidFill>
                  <a:srgbClr val="00D8BB"/>
                </a:solidFill>
                <a:latin typeface="Times New Roman" panose="02020603050405020304" pitchFamily="18" charset="0"/>
                <a:cs typeface="Times New Roman" panose="02020603050405020304" pitchFamily="18" charset="0"/>
              </a:rPr>
              <a:t>Adam</a:t>
            </a:r>
            <a:r>
              <a:rPr lang="en-US" altLang="zh-MO" sz="2800" dirty="0">
                <a:latin typeface="Times New Roman" panose="02020603050405020304" pitchFamily="18" charset="0"/>
                <a:cs typeface="Times New Roman" panose="02020603050405020304" pitchFamily="18" charset="0"/>
              </a:rPr>
              <a:t>” has the highest </a:t>
            </a:r>
            <a:r>
              <a:rPr lang="en-US" altLang="zh-MO" sz="2800" b="1" u="sng" dirty="0">
                <a:solidFill>
                  <a:srgbClr val="00D8BB"/>
                </a:solidFill>
                <a:latin typeface="Times New Roman" panose="02020603050405020304" pitchFamily="18" charset="0"/>
                <a:cs typeface="Times New Roman" panose="02020603050405020304" pitchFamily="18" charset="0"/>
              </a:rPr>
              <a:t>avg F1 score: 0.899</a:t>
            </a:r>
            <a:r>
              <a:rPr lang="en-US" altLang="zh-MO" sz="2800" dirty="0">
                <a:latin typeface="Times New Roman" panose="02020603050405020304" pitchFamily="18" charset="0"/>
                <a:cs typeface="Times New Roman" panose="02020603050405020304" pitchFamily="18" charset="0"/>
              </a:rPr>
              <a:t>.</a:t>
            </a:r>
          </a:p>
          <a:p>
            <a:pPr marL="514350" lvl="0" indent="-514350">
              <a:buFont typeface="+mj-lt"/>
              <a:buAutoNum type="arabicPeriod"/>
            </a:pPr>
            <a:r>
              <a:rPr lang="en-US" altLang="zh-MO" sz="2800" dirty="0">
                <a:latin typeface="Times New Roman" panose="02020603050405020304" pitchFamily="18" charset="0"/>
                <a:cs typeface="Times New Roman" panose="02020603050405020304" pitchFamily="18" charset="0"/>
              </a:rPr>
              <a:t>We can find that all optimizers are not good at classify number ‘8’ correctly. </a:t>
            </a:r>
          </a:p>
        </p:txBody>
      </p:sp>
    </p:spTree>
    <p:extLst>
      <p:ext uri="{BB962C8B-B14F-4D97-AF65-F5344CB8AC3E}">
        <p14:creationId xmlns:p14="http://schemas.microsoft.com/office/powerpoint/2010/main" val="369064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4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8" dur="400"/>
                                        <p:tgtEl>
                                          <p:spTgt spid="6">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400"/>
                                        <p:tgtEl>
                                          <p:spTgt spid="6">
                                            <p:txEl>
                                              <p:pRg st="1" end="1"/>
                                            </p:txEl>
                                          </p:spTgt>
                                        </p:tgtEl>
                                        <p:attrNameLst>
                                          <p:attrName>ppt_y</p:attrName>
                                        </p:attrNameLst>
                                      </p:cBhvr>
                                      <p:tavLst>
                                        <p:tav tm="0">
                                          <p:val>
                                            <p:strVal val="#ppt_y+#ppt_h*1.125000"/>
                                          </p:val>
                                        </p:tav>
                                        <p:tav tm="100000">
                                          <p:val>
                                            <p:strVal val="#ppt_y"/>
                                          </p:val>
                                        </p:tav>
                                      </p:tavLst>
                                    </p:anim>
                                    <p:animEffect transition="in" filter="wipe(up)">
                                      <p:cBhvr>
                                        <p:cTn id="14" dur="400"/>
                                        <p:tgtEl>
                                          <p:spTgt spid="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4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20" dur="4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69AC9-39F2-AB70-A61C-B83BABC50571}"/>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BFF1A8D7-CFDC-F63E-F041-E6C3D082414C}"/>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3  Coding Training and Evaluation Functions</a:t>
            </a:r>
          </a:p>
          <a:p>
            <a:r>
              <a:rPr kumimoji="1" lang="en-US" altLang="zh-CN" sz="2800" b="1" dirty="0"/>
              <a:t>	</a:t>
            </a:r>
            <a:r>
              <a:rPr kumimoji="1" lang="en-US" altLang="zh-CN" sz="2800" dirty="0"/>
              <a:t>3.2</a:t>
            </a:r>
            <a:r>
              <a:rPr kumimoji="1" lang="zh-CN" altLang="en-US" sz="2800" dirty="0"/>
              <a:t> </a:t>
            </a:r>
            <a:r>
              <a:rPr kumimoji="1" lang="en-US" altLang="zh-CN" sz="2800" dirty="0"/>
              <a:t>Experiment 2-1(Epoch, Learning Rate):</a:t>
            </a:r>
            <a:endParaRPr kumimoji="1" lang="en-US" altLang="zh-CN" sz="2800" b="1" dirty="0"/>
          </a:p>
        </p:txBody>
      </p:sp>
      <p:sp>
        <p:nvSpPr>
          <p:cNvPr id="6" name="文字方塊 5">
            <a:extLst>
              <a:ext uri="{FF2B5EF4-FFF2-40B4-BE49-F238E27FC236}">
                <a16:creationId xmlns:a16="http://schemas.microsoft.com/office/drawing/2014/main" id="{47615C61-E59D-7808-8194-9CA646F930CC}"/>
              </a:ext>
            </a:extLst>
          </p:cNvPr>
          <p:cNvSpPr txBox="1"/>
          <p:nvPr/>
        </p:nvSpPr>
        <p:spPr>
          <a:xfrm>
            <a:off x="382565" y="1407497"/>
            <a:ext cx="10795975" cy="1815882"/>
          </a:xfrm>
          <a:prstGeom prst="rect">
            <a:avLst/>
          </a:prstGeom>
          <a:noFill/>
        </p:spPr>
        <p:txBody>
          <a:bodyPr wrap="square" rtlCol="0">
            <a:spAutoFit/>
          </a:bodyPr>
          <a:lstStyle/>
          <a:p>
            <a:pPr lvl="0"/>
            <a:r>
              <a:rPr lang="en-US" altLang="zh-MO" sz="2800" dirty="0">
                <a:latin typeface="Times New Roman" panose="02020603050405020304" pitchFamily="18" charset="0"/>
                <a:cs typeface="Times New Roman" panose="02020603050405020304" pitchFamily="18" charset="0"/>
              </a:rPr>
              <a:t>To enable the neural network to fit faster without fluctuations in loss, we prioritize performing a </a:t>
            </a:r>
            <a:r>
              <a:rPr lang="en-US" altLang="zh-MO" sz="2800" b="1" u="sng" dirty="0">
                <a:solidFill>
                  <a:srgbClr val="00D8BB"/>
                </a:solidFill>
                <a:latin typeface="Times New Roman" panose="02020603050405020304" pitchFamily="18" charset="0"/>
                <a:cs typeface="Times New Roman" panose="02020603050405020304" pitchFamily="18" charset="0"/>
              </a:rPr>
              <a:t>grid search on both the epoch and learning rate </a:t>
            </a:r>
            <a:r>
              <a:rPr lang="en-US" altLang="zh-MO" sz="2800" dirty="0">
                <a:latin typeface="Times New Roman" panose="02020603050405020304" pitchFamily="18" charset="0"/>
                <a:cs typeface="Times New Roman" panose="02020603050405020304" pitchFamily="18" charset="0"/>
              </a:rPr>
              <a:t>together.</a:t>
            </a:r>
            <a:r>
              <a:rPr lang="zh-CN" altLang="en-US" sz="2800" dirty="0">
                <a:latin typeface="Times New Roman" panose="02020603050405020304" pitchFamily="18" charset="0"/>
                <a:cs typeface="Times New Roman" panose="02020603050405020304" pitchFamily="18" charset="0"/>
              </a:rPr>
              <a:t> </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(in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other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words:</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4</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x</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4</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16</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sub-experiments)</a:t>
            </a:r>
            <a:endParaRPr lang="en-US" altLang="zh-MO" sz="2800"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5D1DEDC7-3481-A216-1CF6-01B4E03B8D2D}"/>
              </a:ext>
            </a:extLst>
          </p:cNvPr>
          <p:cNvSpPr txBox="1"/>
          <p:nvPr/>
        </p:nvSpPr>
        <p:spPr>
          <a:xfrm>
            <a:off x="-2286000" y="2423160"/>
            <a:ext cx="184731" cy="369332"/>
          </a:xfrm>
          <a:prstGeom prst="rect">
            <a:avLst/>
          </a:prstGeom>
          <a:noFill/>
        </p:spPr>
        <p:txBody>
          <a:bodyPr wrap="none" rtlCol="0">
            <a:spAutoFit/>
          </a:bodyPr>
          <a:lstStyle/>
          <a:p>
            <a:endParaRPr kumimoji="1" lang="zh-MO" altLang="en-US" dirty="0"/>
          </a:p>
        </p:txBody>
      </p:sp>
      <p:pic>
        <p:nvPicPr>
          <p:cNvPr id="4" name="圖片 3" descr="一張含有 文字, 字型, 螢幕擷取畫面, 行 的圖片&#10;&#10;自動產生的描述">
            <a:extLst>
              <a:ext uri="{FF2B5EF4-FFF2-40B4-BE49-F238E27FC236}">
                <a16:creationId xmlns:a16="http://schemas.microsoft.com/office/drawing/2014/main" id="{CD6CF7F4-78F5-F3EF-2B10-5565923D8913}"/>
              </a:ext>
            </a:extLst>
          </p:cNvPr>
          <p:cNvPicPr>
            <a:picLocks noChangeAspect="1"/>
          </p:cNvPicPr>
          <p:nvPr/>
        </p:nvPicPr>
        <p:blipFill>
          <a:blip r:embed="rId2"/>
          <a:stretch>
            <a:fillRect/>
          </a:stretch>
        </p:blipFill>
        <p:spPr>
          <a:xfrm>
            <a:off x="382564" y="3634622"/>
            <a:ext cx="11348517" cy="1845005"/>
          </a:xfrm>
          <a:prstGeom prst="rect">
            <a:avLst/>
          </a:prstGeom>
        </p:spPr>
      </p:pic>
    </p:spTree>
    <p:extLst>
      <p:ext uri="{BB962C8B-B14F-4D97-AF65-F5344CB8AC3E}">
        <p14:creationId xmlns:p14="http://schemas.microsoft.com/office/powerpoint/2010/main" val="14307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4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8" dur="400"/>
                                        <p:tgtEl>
                                          <p:spTgt spid="6">
                                            <p:txEl>
                                              <p:pRg st="0" end="0"/>
                                            </p:txEl>
                                          </p:spTgt>
                                        </p:tgtEl>
                                      </p:cBhvr>
                                    </p:animEffect>
                                  </p:childTnLst>
                                </p:cTn>
                              </p:par>
                            </p:childTnLst>
                          </p:cTn>
                        </p:par>
                        <p:par>
                          <p:cTn id="9" fill="hold">
                            <p:stCondLst>
                              <p:cond delay="400"/>
                            </p:stCondLst>
                            <p:childTnLst>
                              <p:par>
                                <p:cTn id="10" presetID="3"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B24AF-3897-9A40-AE39-AE6F023EB4C8}"/>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F6E06D75-07B4-268B-03B6-6A537161BD51}"/>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3  Coding Training and Evaluation Functions</a:t>
            </a:r>
          </a:p>
          <a:p>
            <a:r>
              <a:rPr kumimoji="1" lang="en-US" altLang="zh-CN" sz="2800" b="1" dirty="0"/>
              <a:t>	</a:t>
            </a:r>
            <a:r>
              <a:rPr kumimoji="1" lang="en-US" altLang="zh-CN" sz="2800" dirty="0"/>
              <a:t>3.2</a:t>
            </a:r>
            <a:r>
              <a:rPr kumimoji="1" lang="zh-CN" altLang="en-US" sz="2800" dirty="0"/>
              <a:t> </a:t>
            </a:r>
            <a:r>
              <a:rPr kumimoji="1" lang="en-US" altLang="zh-CN" sz="2800" dirty="0"/>
              <a:t>Experiment 2-1(Epoch, Learning Rate):</a:t>
            </a:r>
            <a:endParaRPr kumimoji="1" lang="en-US" altLang="zh-CN" sz="2800" b="1" dirty="0"/>
          </a:p>
        </p:txBody>
      </p:sp>
      <p:sp>
        <p:nvSpPr>
          <p:cNvPr id="7" name="文字方塊 6">
            <a:extLst>
              <a:ext uri="{FF2B5EF4-FFF2-40B4-BE49-F238E27FC236}">
                <a16:creationId xmlns:a16="http://schemas.microsoft.com/office/drawing/2014/main" id="{516AE80B-87A3-637D-4F9B-24FAFBE6F6D0}"/>
              </a:ext>
            </a:extLst>
          </p:cNvPr>
          <p:cNvSpPr txBox="1"/>
          <p:nvPr/>
        </p:nvSpPr>
        <p:spPr>
          <a:xfrm>
            <a:off x="-2286000" y="2423160"/>
            <a:ext cx="184731" cy="369332"/>
          </a:xfrm>
          <a:prstGeom prst="rect">
            <a:avLst/>
          </a:prstGeom>
          <a:noFill/>
        </p:spPr>
        <p:txBody>
          <a:bodyPr wrap="none" rtlCol="0">
            <a:spAutoFit/>
          </a:bodyPr>
          <a:lstStyle/>
          <a:p>
            <a:endParaRPr kumimoji="1" lang="zh-MO" altLang="en-US" dirty="0"/>
          </a:p>
        </p:txBody>
      </p:sp>
      <p:pic>
        <p:nvPicPr>
          <p:cNvPr id="3" name="圖片 2" descr="No description has been provided for this image">
            <a:extLst>
              <a:ext uri="{FF2B5EF4-FFF2-40B4-BE49-F238E27FC236}">
                <a16:creationId xmlns:a16="http://schemas.microsoft.com/office/drawing/2014/main" id="{0FC84F78-E1F4-131F-8835-49141428C8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9937" y="1141782"/>
            <a:ext cx="5667403" cy="5648008"/>
          </a:xfrm>
          <a:prstGeom prst="rect">
            <a:avLst/>
          </a:prstGeom>
          <a:noFill/>
          <a:ln>
            <a:noFill/>
          </a:ln>
        </p:spPr>
      </p:pic>
      <p:sp>
        <p:nvSpPr>
          <p:cNvPr id="6" name="文字方塊 5">
            <a:extLst>
              <a:ext uri="{FF2B5EF4-FFF2-40B4-BE49-F238E27FC236}">
                <a16:creationId xmlns:a16="http://schemas.microsoft.com/office/drawing/2014/main" id="{D3938FE2-3096-F8F8-EE58-0CFF7B7BAAD2}"/>
              </a:ext>
            </a:extLst>
          </p:cNvPr>
          <p:cNvSpPr txBox="1"/>
          <p:nvPr/>
        </p:nvSpPr>
        <p:spPr>
          <a:xfrm>
            <a:off x="114660" y="1366860"/>
            <a:ext cx="6027371" cy="4832092"/>
          </a:xfrm>
          <a:prstGeom prst="rect">
            <a:avLst/>
          </a:prstGeom>
          <a:noFill/>
        </p:spPr>
        <p:txBody>
          <a:bodyPr wrap="square" rtlCol="0">
            <a:spAutoFit/>
          </a:bodyPr>
          <a:lstStyle/>
          <a:p>
            <a:pPr lvl="0"/>
            <a:r>
              <a:rPr lang="en-US" altLang="zh-MO" sz="2800" dirty="0">
                <a:latin typeface="Times New Roman" panose="02020603050405020304" pitchFamily="18" charset="0"/>
                <a:cs typeface="Times New Roman" panose="02020603050405020304" pitchFamily="18" charset="0"/>
              </a:rPr>
              <a:t>Result: </a:t>
            </a:r>
          </a:p>
          <a:p>
            <a:pPr marL="514350" lvl="0" indent="-514350">
              <a:buFont typeface="+mj-lt"/>
              <a:buAutoNum type="arabicPeriod"/>
            </a:pPr>
            <a:r>
              <a:rPr lang="en-US" altLang="zh-MO" sz="2800" dirty="0">
                <a:latin typeface="Times New Roman" panose="02020603050405020304" pitchFamily="18" charset="0"/>
                <a:cs typeface="Times New Roman" panose="02020603050405020304" pitchFamily="18" charset="0"/>
              </a:rPr>
              <a:t>Combination </a:t>
            </a:r>
            <a:r>
              <a:rPr lang="en-US" altLang="zh-MO" sz="2800" b="1" u="sng" dirty="0">
                <a:solidFill>
                  <a:srgbClr val="00D8BB"/>
                </a:solidFill>
                <a:latin typeface="Times New Roman" panose="02020603050405020304" pitchFamily="18" charset="0"/>
                <a:cs typeface="Times New Roman" panose="02020603050405020304" pitchFamily="18" charset="0"/>
              </a:rPr>
              <a:t>“Epoch = 15” and “</a:t>
            </a:r>
            <a:r>
              <a:rPr lang="en-US" altLang="zh-MO" sz="2800" b="1" u="sng" dirty="0" err="1">
                <a:solidFill>
                  <a:srgbClr val="00D8BB"/>
                </a:solidFill>
                <a:latin typeface="Times New Roman" panose="02020603050405020304" pitchFamily="18" charset="0"/>
                <a:cs typeface="Times New Roman" panose="02020603050405020304" pitchFamily="18" charset="0"/>
              </a:rPr>
              <a:t>lr</a:t>
            </a:r>
            <a:r>
              <a:rPr lang="en-US" altLang="zh-MO" sz="2800" b="1" u="sng" dirty="0">
                <a:solidFill>
                  <a:srgbClr val="00D8BB"/>
                </a:solidFill>
                <a:latin typeface="Times New Roman" panose="02020603050405020304" pitchFamily="18" charset="0"/>
                <a:cs typeface="Times New Roman" panose="02020603050405020304" pitchFamily="18" charset="0"/>
              </a:rPr>
              <a:t> = 1e-3” </a:t>
            </a:r>
            <a:r>
              <a:rPr lang="en-US" altLang="zh-MO" sz="2800" dirty="0">
                <a:latin typeface="Times New Roman" panose="02020603050405020304" pitchFamily="18" charset="0"/>
                <a:cs typeface="Times New Roman" panose="02020603050405020304" pitchFamily="18" charset="0"/>
              </a:rPr>
              <a:t>has the highest avg F1 score: 0.909.</a:t>
            </a:r>
          </a:p>
          <a:p>
            <a:pPr marL="514350" lvl="0" indent="-514350">
              <a:buFont typeface="+mj-lt"/>
              <a:buAutoNum type="arabicPeriod"/>
            </a:pPr>
            <a:r>
              <a:rPr lang="en-US" altLang="zh-MO" sz="2800" dirty="0">
                <a:latin typeface="Times New Roman" panose="02020603050405020304" pitchFamily="18" charset="0"/>
                <a:cs typeface="Times New Roman" panose="02020603050405020304" pitchFamily="18" charset="0"/>
              </a:rPr>
              <a:t>However, the issue is that </a:t>
            </a:r>
            <a:r>
              <a:rPr lang="en-US" altLang="zh-MO" sz="2800" b="1" u="sng" dirty="0">
                <a:solidFill>
                  <a:srgbClr val="00D8BB"/>
                </a:solidFill>
                <a:latin typeface="Times New Roman" panose="02020603050405020304" pitchFamily="18" charset="0"/>
                <a:cs typeface="Times New Roman" panose="02020603050405020304" pitchFamily="18" charset="0"/>
              </a:rPr>
              <a:t>we cannot confirm that this combination is optimal </a:t>
            </a:r>
            <a:r>
              <a:rPr lang="en-US" altLang="zh-MO" sz="2800" dirty="0">
                <a:latin typeface="Times New Roman" panose="02020603050405020304" pitchFamily="18" charset="0"/>
                <a:cs typeface="Times New Roman" panose="02020603050405020304" pitchFamily="18" charset="0"/>
              </a:rPr>
              <a:t>because it is located at the upper right corner of the grid search. Therefore, we plan to further investigate the optimal value of the learning rate.</a:t>
            </a:r>
          </a:p>
        </p:txBody>
      </p:sp>
    </p:spTree>
    <p:extLst>
      <p:ext uri="{BB962C8B-B14F-4D97-AF65-F5344CB8AC3E}">
        <p14:creationId xmlns:p14="http://schemas.microsoft.com/office/powerpoint/2010/main" val="289131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4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8" dur="400"/>
                                        <p:tgtEl>
                                          <p:spTgt spid="6">
                                            <p:txEl>
                                              <p:pRg st="0" end="0"/>
                                            </p:txEl>
                                          </p:spTgt>
                                        </p:tgtEl>
                                      </p:cBhvr>
                                    </p:animEffect>
                                  </p:childTnLst>
                                </p:cTn>
                              </p:par>
                            </p:childTnLst>
                          </p:cTn>
                        </p:par>
                        <p:par>
                          <p:cTn id="9" fill="hold">
                            <p:stCondLst>
                              <p:cond delay="400"/>
                            </p:stCondLst>
                            <p:childTnLst>
                              <p:par>
                                <p:cTn id="10" presetID="12" presetClass="entr" presetSubtype="4" fill="hold" grpId="0" nodeType="after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400"/>
                                        <p:tgtEl>
                                          <p:spTgt spid="6">
                                            <p:txEl>
                                              <p:pRg st="1" end="1"/>
                                            </p:txEl>
                                          </p:spTgt>
                                        </p:tgtEl>
                                        <p:attrNameLst>
                                          <p:attrName>ppt_y</p:attrName>
                                        </p:attrNameLst>
                                      </p:cBhvr>
                                      <p:tavLst>
                                        <p:tav tm="0">
                                          <p:val>
                                            <p:strVal val="#ppt_y+#ppt_h*1.125000"/>
                                          </p:val>
                                        </p:tav>
                                        <p:tav tm="100000">
                                          <p:val>
                                            <p:strVal val="#ppt_y"/>
                                          </p:val>
                                        </p:tav>
                                      </p:tavLst>
                                    </p:anim>
                                    <p:animEffect transition="in" filter="wipe(up)">
                                      <p:cBhvr>
                                        <p:cTn id="13" dur="400"/>
                                        <p:tgtEl>
                                          <p:spTgt spid="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 calcmode="lin" valueType="num">
                                      <p:cBhvr additive="base">
                                        <p:cTn id="18" dur="4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19" dur="4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7DCA0-D425-C076-CEA0-90018039C7CF}"/>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0603D957-100E-FD5B-7CC5-405028D2BBF6}"/>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3  Coding Training and Evaluation Functions</a:t>
            </a:r>
          </a:p>
          <a:p>
            <a:r>
              <a:rPr kumimoji="1" lang="en-US" altLang="zh-CN" sz="2800" b="1" dirty="0"/>
              <a:t>	</a:t>
            </a:r>
            <a:r>
              <a:rPr kumimoji="1" lang="en-US" altLang="zh-CN" sz="2800" dirty="0"/>
              <a:t>3.3</a:t>
            </a:r>
            <a:r>
              <a:rPr kumimoji="1" lang="zh-CN" altLang="en-US" sz="2800" dirty="0"/>
              <a:t> </a:t>
            </a:r>
            <a:r>
              <a:rPr kumimoji="1" lang="en-US" altLang="zh-CN" sz="2800" dirty="0"/>
              <a:t>Experiment 2-2(</a:t>
            </a:r>
            <a:r>
              <a:rPr kumimoji="1" lang="en-US" altLang="zh-CN" sz="2800" b="1" u="sng" dirty="0">
                <a:solidFill>
                  <a:srgbClr val="00D8BB"/>
                </a:solidFill>
              </a:rPr>
              <a:t>Deeper</a:t>
            </a:r>
            <a:r>
              <a:rPr kumimoji="1" lang="en-US" altLang="zh-CN" sz="2800" dirty="0"/>
              <a:t> on Learning Rate): </a:t>
            </a:r>
            <a:endParaRPr kumimoji="1" lang="en-US" altLang="zh-CN" sz="2800" b="1" dirty="0"/>
          </a:p>
        </p:txBody>
      </p:sp>
      <p:sp>
        <p:nvSpPr>
          <p:cNvPr id="7" name="文字方塊 6">
            <a:extLst>
              <a:ext uri="{FF2B5EF4-FFF2-40B4-BE49-F238E27FC236}">
                <a16:creationId xmlns:a16="http://schemas.microsoft.com/office/drawing/2014/main" id="{01FD7939-A5E0-8C5E-60B0-B8798CF44A94}"/>
              </a:ext>
            </a:extLst>
          </p:cNvPr>
          <p:cNvSpPr txBox="1"/>
          <p:nvPr/>
        </p:nvSpPr>
        <p:spPr>
          <a:xfrm>
            <a:off x="-2286000" y="2423160"/>
            <a:ext cx="184731" cy="369332"/>
          </a:xfrm>
          <a:prstGeom prst="rect">
            <a:avLst/>
          </a:prstGeom>
          <a:noFill/>
        </p:spPr>
        <p:txBody>
          <a:bodyPr wrap="none" rtlCol="0">
            <a:spAutoFit/>
          </a:bodyPr>
          <a:lstStyle/>
          <a:p>
            <a:endParaRPr kumimoji="1" lang="zh-MO" altLang="en-US" dirty="0"/>
          </a:p>
        </p:txBody>
      </p:sp>
      <p:sp>
        <p:nvSpPr>
          <p:cNvPr id="4" name="文字方塊 3">
            <a:extLst>
              <a:ext uri="{FF2B5EF4-FFF2-40B4-BE49-F238E27FC236}">
                <a16:creationId xmlns:a16="http://schemas.microsoft.com/office/drawing/2014/main" id="{09D99B34-4F87-6AA0-4BEB-C37EDE6D540F}"/>
              </a:ext>
            </a:extLst>
          </p:cNvPr>
          <p:cNvSpPr txBox="1"/>
          <p:nvPr/>
        </p:nvSpPr>
        <p:spPr>
          <a:xfrm>
            <a:off x="382565" y="1258242"/>
            <a:ext cx="10795975" cy="954107"/>
          </a:xfrm>
          <a:prstGeom prst="rect">
            <a:avLst/>
          </a:prstGeom>
          <a:noFill/>
        </p:spPr>
        <p:txBody>
          <a:bodyPr wrap="square" rtlCol="0">
            <a:spAutoFit/>
          </a:bodyPr>
          <a:lstStyle/>
          <a:p>
            <a:pPr lvl="0"/>
            <a:r>
              <a:rPr lang="en-US" altLang="zh-MO" sz="2800" dirty="0">
                <a:latin typeface="Times New Roman" panose="02020603050405020304" pitchFamily="18" charset="0"/>
                <a:cs typeface="Times New Roman" panose="02020603050405020304" pitchFamily="18" charset="0"/>
              </a:rPr>
              <a:t>We will experiment with determining the learning rate in a </a:t>
            </a:r>
            <a:r>
              <a:rPr lang="en-US" altLang="zh-MO" sz="2800" b="1" u="sng" dirty="0">
                <a:solidFill>
                  <a:srgbClr val="00D8BB"/>
                </a:solidFill>
                <a:latin typeface="Times New Roman" panose="02020603050405020304" pitchFamily="18" charset="0"/>
                <a:cs typeface="Times New Roman" panose="02020603050405020304" pitchFamily="18" charset="0"/>
              </a:rPr>
              <a:t>proportional range</a:t>
            </a:r>
            <a:r>
              <a:rPr lang="en-US" altLang="zh-MO" sz="2800" dirty="0">
                <a:latin typeface="Times New Roman" panose="02020603050405020304" pitchFamily="18" charset="0"/>
                <a:cs typeface="Times New Roman" panose="02020603050405020304" pitchFamily="18" charset="0"/>
              </a:rPr>
              <a:t> from </a:t>
            </a:r>
            <a:r>
              <a:rPr lang="en-US" altLang="zh-MO" sz="2800" b="1" u="sng" dirty="0">
                <a:solidFill>
                  <a:srgbClr val="00D8BB"/>
                </a:solidFill>
                <a:latin typeface="Times New Roman" panose="02020603050405020304" pitchFamily="18" charset="0"/>
                <a:cs typeface="Times New Roman" panose="02020603050405020304" pitchFamily="18" charset="0"/>
              </a:rPr>
              <a:t>5e-3 to 1e-4</a:t>
            </a:r>
            <a:r>
              <a:rPr lang="en-US" altLang="zh-MO" sz="2800" dirty="0">
                <a:latin typeface="Times New Roman" panose="02020603050405020304" pitchFamily="18" charset="0"/>
                <a:cs typeface="Times New Roman" panose="02020603050405020304" pitchFamily="18" charset="0"/>
              </a:rPr>
              <a:t>, while keeping the epoch fixed at 15.</a:t>
            </a:r>
          </a:p>
        </p:txBody>
      </p:sp>
      <p:pic>
        <p:nvPicPr>
          <p:cNvPr id="6" name="圖片 5" descr="一張含有 文字, 螢幕擷取畫面, 字型, 行 的圖片&#10;&#10;自動產生的描述">
            <a:extLst>
              <a:ext uri="{FF2B5EF4-FFF2-40B4-BE49-F238E27FC236}">
                <a16:creationId xmlns:a16="http://schemas.microsoft.com/office/drawing/2014/main" id="{1EAA02F2-D65D-3892-2CF4-E2727CA93E19}"/>
              </a:ext>
            </a:extLst>
          </p:cNvPr>
          <p:cNvPicPr>
            <a:picLocks noChangeAspect="1"/>
          </p:cNvPicPr>
          <p:nvPr/>
        </p:nvPicPr>
        <p:blipFill>
          <a:blip r:embed="rId2"/>
          <a:stretch>
            <a:fillRect/>
          </a:stretch>
        </p:blipFill>
        <p:spPr>
          <a:xfrm>
            <a:off x="382565" y="2607826"/>
            <a:ext cx="11636662" cy="2125206"/>
          </a:xfrm>
          <a:prstGeom prst="rect">
            <a:avLst/>
          </a:prstGeom>
        </p:spPr>
      </p:pic>
      <p:sp>
        <p:nvSpPr>
          <p:cNvPr id="9" name="文字方塊 8">
            <a:extLst>
              <a:ext uri="{FF2B5EF4-FFF2-40B4-BE49-F238E27FC236}">
                <a16:creationId xmlns:a16="http://schemas.microsoft.com/office/drawing/2014/main" id="{A9EFD1B9-E5BE-59D1-FD4E-C1011759F44B}"/>
              </a:ext>
            </a:extLst>
          </p:cNvPr>
          <p:cNvSpPr txBox="1"/>
          <p:nvPr/>
        </p:nvSpPr>
        <p:spPr>
          <a:xfrm>
            <a:off x="1043940" y="5415092"/>
            <a:ext cx="10104120" cy="369332"/>
          </a:xfrm>
          <a:prstGeom prst="rect">
            <a:avLst/>
          </a:prstGeom>
          <a:noFill/>
        </p:spPr>
        <p:txBody>
          <a:bodyPr wrap="square" rtlCol="0">
            <a:spAutoFit/>
          </a:bodyPr>
          <a:lstStyle/>
          <a:p>
            <a:pPr algn="ctr"/>
            <a:r>
              <a:rPr kumimoji="1" lang="en-US" altLang="zh-MO" dirty="0"/>
              <a:t>Figure 3.</a:t>
            </a:r>
            <a:r>
              <a:rPr kumimoji="1" lang="en-US" altLang="zh-CN" dirty="0"/>
              <a:t>3.1:</a:t>
            </a:r>
            <a:r>
              <a:rPr kumimoji="1" lang="zh-CN" altLang="en-US" dirty="0"/>
              <a:t> </a:t>
            </a:r>
            <a:r>
              <a:rPr kumimoji="1" lang="en-US" altLang="zh-MO" dirty="0"/>
              <a:t>Precision-Recall Curve of different optimizers</a:t>
            </a:r>
            <a:r>
              <a:rPr kumimoji="1" lang="zh-TW" altLang="zh-MO" dirty="0"/>
              <a:t> </a:t>
            </a:r>
            <a:endParaRPr kumimoji="1" lang="zh-MO" altLang="en-US" dirty="0"/>
          </a:p>
        </p:txBody>
      </p:sp>
    </p:spTree>
    <p:extLst>
      <p:ext uri="{BB962C8B-B14F-4D97-AF65-F5344CB8AC3E}">
        <p14:creationId xmlns:p14="http://schemas.microsoft.com/office/powerpoint/2010/main" val="349039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4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8" dur="400"/>
                                        <p:tgtEl>
                                          <p:spTgt spid="4">
                                            <p:txEl>
                                              <p:pRg st="0" end="0"/>
                                            </p:txEl>
                                          </p:spTgt>
                                        </p:tgtEl>
                                      </p:cBhvr>
                                    </p:animEffect>
                                  </p:childTnLst>
                                </p:cTn>
                              </p:par>
                            </p:childTnLst>
                          </p:cTn>
                        </p:par>
                        <p:par>
                          <p:cTn id="9" fill="hold">
                            <p:stCondLst>
                              <p:cond delay="400"/>
                            </p:stCondLst>
                            <p:childTnLst>
                              <p:par>
                                <p:cTn id="10" presetID="3" presetClass="entr" presetSubtype="1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par>
                          <p:cTn id="13" fill="hold">
                            <p:stCondLst>
                              <p:cond delay="900"/>
                            </p:stCondLst>
                            <p:childTnLst>
                              <p:par>
                                <p:cTn id="14" presetID="3"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7FFEE-DFFD-E9C0-E9CB-C531A86CFED2}"/>
            </a:ext>
          </a:extLst>
        </p:cNvPr>
        <p:cNvGrpSpPr/>
        <p:nvPr/>
      </p:nvGrpSpPr>
      <p:grpSpPr>
        <a:xfrm>
          <a:off x="0" y="0"/>
          <a:ext cx="0" cy="0"/>
          <a:chOff x="0" y="0"/>
          <a:chExt cx="0" cy="0"/>
        </a:xfrm>
      </p:grpSpPr>
      <p:pic>
        <p:nvPicPr>
          <p:cNvPr id="3" name="圖片 2" descr="No description has been provided for this image">
            <a:extLst>
              <a:ext uri="{FF2B5EF4-FFF2-40B4-BE49-F238E27FC236}">
                <a16:creationId xmlns:a16="http://schemas.microsoft.com/office/drawing/2014/main" id="{5E3B039B-58EC-E62A-8407-F18C55DD5B7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7199" y="1205197"/>
            <a:ext cx="10549413" cy="5457600"/>
          </a:xfrm>
          <a:prstGeom prst="rect">
            <a:avLst/>
          </a:prstGeom>
          <a:noFill/>
          <a:ln>
            <a:noFill/>
          </a:ln>
        </p:spPr>
      </p:pic>
      <p:sp>
        <p:nvSpPr>
          <p:cNvPr id="2" name="文字方塊 1">
            <a:extLst>
              <a:ext uri="{FF2B5EF4-FFF2-40B4-BE49-F238E27FC236}">
                <a16:creationId xmlns:a16="http://schemas.microsoft.com/office/drawing/2014/main" id="{E4DDA016-757C-3AB1-4CBB-1CC0EE999066}"/>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3  Coding Training and Evaluation Functions</a:t>
            </a:r>
          </a:p>
          <a:p>
            <a:r>
              <a:rPr kumimoji="1" lang="en-US" altLang="zh-CN" sz="2800" b="1" dirty="0"/>
              <a:t>	</a:t>
            </a:r>
            <a:r>
              <a:rPr kumimoji="1" lang="en-US" altLang="zh-CN" sz="2800" dirty="0"/>
              <a:t> 3.3</a:t>
            </a:r>
            <a:r>
              <a:rPr kumimoji="1" lang="zh-CN" altLang="en-US" sz="2800" dirty="0"/>
              <a:t> </a:t>
            </a:r>
            <a:r>
              <a:rPr kumimoji="1" lang="en-US" altLang="zh-CN" sz="2800" dirty="0"/>
              <a:t>Experiment 2-2(Deeper on Learning Rate): </a:t>
            </a:r>
            <a:endParaRPr kumimoji="1" lang="en-US" altLang="zh-CN" sz="2800" b="1" dirty="0"/>
          </a:p>
        </p:txBody>
      </p:sp>
      <p:sp>
        <p:nvSpPr>
          <p:cNvPr id="7" name="文字方塊 6">
            <a:extLst>
              <a:ext uri="{FF2B5EF4-FFF2-40B4-BE49-F238E27FC236}">
                <a16:creationId xmlns:a16="http://schemas.microsoft.com/office/drawing/2014/main" id="{6031D716-FEA9-87F5-7FB1-2BB264302DD7}"/>
              </a:ext>
            </a:extLst>
          </p:cNvPr>
          <p:cNvSpPr txBox="1"/>
          <p:nvPr/>
        </p:nvSpPr>
        <p:spPr>
          <a:xfrm>
            <a:off x="-2286000" y="2423160"/>
            <a:ext cx="184731" cy="369332"/>
          </a:xfrm>
          <a:prstGeom prst="rect">
            <a:avLst/>
          </a:prstGeom>
          <a:noFill/>
        </p:spPr>
        <p:txBody>
          <a:bodyPr wrap="none" rtlCol="0">
            <a:spAutoFit/>
          </a:bodyPr>
          <a:lstStyle/>
          <a:p>
            <a:endParaRPr kumimoji="1" lang="zh-MO" altLang="en-US" dirty="0"/>
          </a:p>
        </p:txBody>
      </p:sp>
      <p:sp>
        <p:nvSpPr>
          <p:cNvPr id="6" name="文字方塊 5">
            <a:extLst>
              <a:ext uri="{FF2B5EF4-FFF2-40B4-BE49-F238E27FC236}">
                <a16:creationId xmlns:a16="http://schemas.microsoft.com/office/drawing/2014/main" id="{213E323B-1CC8-EC7C-02E5-987E04A3C7F6}"/>
              </a:ext>
            </a:extLst>
          </p:cNvPr>
          <p:cNvSpPr txBox="1"/>
          <p:nvPr/>
        </p:nvSpPr>
        <p:spPr>
          <a:xfrm>
            <a:off x="817199" y="1205197"/>
            <a:ext cx="6865621" cy="5262979"/>
          </a:xfrm>
          <a:prstGeom prst="rect">
            <a:avLst/>
          </a:prstGeom>
          <a:noFill/>
        </p:spPr>
        <p:txBody>
          <a:bodyPr wrap="square" rtlCol="0">
            <a:spAutoFit/>
          </a:bodyPr>
          <a:lstStyle/>
          <a:p>
            <a:pPr lvl="0"/>
            <a:r>
              <a:rPr lang="en-US" altLang="zh-MO" sz="2800" dirty="0">
                <a:latin typeface="Times New Roman" panose="02020603050405020304" pitchFamily="18" charset="0"/>
                <a:cs typeface="Times New Roman" panose="02020603050405020304" pitchFamily="18" charset="0"/>
              </a:rPr>
              <a:t>Result: </a:t>
            </a:r>
          </a:p>
          <a:p>
            <a:pPr marL="514350" lvl="0" indent="-514350">
              <a:buFont typeface="+mj-lt"/>
              <a:buAutoNum type="arabicPeriod"/>
            </a:pPr>
            <a:r>
              <a:rPr lang="en-US" altLang="zh-MO" sz="2800" dirty="0">
                <a:latin typeface="Times New Roman" panose="02020603050405020304" pitchFamily="18" charset="0"/>
                <a:cs typeface="Times New Roman" panose="02020603050405020304" pitchFamily="18" charset="0"/>
              </a:rPr>
              <a:t>It is obvious that “</a:t>
            </a:r>
            <a:r>
              <a:rPr lang="en-US" altLang="zh-MO" sz="2800" dirty="0" err="1">
                <a:latin typeface="Times New Roman" panose="02020603050405020304" pitchFamily="18" charset="0"/>
                <a:cs typeface="Times New Roman" panose="02020603050405020304" pitchFamily="18" charset="0"/>
              </a:rPr>
              <a:t>lr</a:t>
            </a:r>
            <a:r>
              <a:rPr lang="en-US" altLang="zh-MO" sz="2800" dirty="0">
                <a:latin typeface="Times New Roman" panose="02020603050405020304" pitchFamily="18" charset="0"/>
                <a:cs typeface="Times New Roman" panose="02020603050405020304" pitchFamily="18" charset="0"/>
              </a:rPr>
              <a:t> = 0.000935” performs way better than others, it has the highest </a:t>
            </a:r>
            <a:r>
              <a:rPr lang="en-US" altLang="zh-MO" sz="2800" b="1" u="sng" dirty="0">
                <a:solidFill>
                  <a:srgbClr val="00D8BB"/>
                </a:solidFill>
                <a:latin typeface="Times New Roman" panose="02020603050405020304" pitchFamily="18" charset="0"/>
                <a:cs typeface="Times New Roman" panose="02020603050405020304" pitchFamily="18" charset="0"/>
              </a:rPr>
              <a:t>avg F1 score: 0.905 </a:t>
            </a:r>
            <a:r>
              <a:rPr lang="en-US" altLang="zh-MO" sz="2800" dirty="0">
                <a:latin typeface="Times New Roman" panose="02020603050405020304" pitchFamily="18" charset="0"/>
                <a:cs typeface="Times New Roman" panose="02020603050405020304" pitchFamily="18" charset="0"/>
              </a:rPr>
              <a:t>in the Precision-Recall check.</a:t>
            </a:r>
          </a:p>
          <a:p>
            <a:pPr marL="514350" lvl="0" indent="-514350">
              <a:buFont typeface="+mj-lt"/>
              <a:buAutoNum type="arabicPeriod"/>
            </a:pPr>
            <a:r>
              <a:rPr lang="en-US" altLang="zh-MO" sz="2800" dirty="0">
                <a:latin typeface="Times New Roman" panose="02020603050405020304" pitchFamily="18" charset="0"/>
                <a:cs typeface="Times New Roman" panose="02020603050405020304" pitchFamily="18" charset="0"/>
              </a:rPr>
              <a:t>So, </a:t>
            </a:r>
            <a:r>
              <a:rPr lang="en-US" altLang="zh-MO" sz="2800" b="1" u="sng" dirty="0">
                <a:solidFill>
                  <a:srgbClr val="00D8BB"/>
                </a:solidFill>
                <a:latin typeface="Times New Roman" panose="02020603050405020304" pitchFamily="18" charset="0"/>
                <a:cs typeface="Times New Roman" panose="02020603050405020304" pitchFamily="18" charset="0"/>
              </a:rPr>
              <a:t>we decided to choose “</a:t>
            </a:r>
            <a:r>
              <a:rPr lang="en-US" altLang="zh-MO" sz="2800" b="1" u="sng" dirty="0" err="1">
                <a:solidFill>
                  <a:srgbClr val="00D8BB"/>
                </a:solidFill>
                <a:latin typeface="Times New Roman" panose="02020603050405020304" pitchFamily="18" charset="0"/>
                <a:cs typeface="Times New Roman" panose="02020603050405020304" pitchFamily="18" charset="0"/>
              </a:rPr>
              <a:t>lr</a:t>
            </a:r>
            <a:r>
              <a:rPr lang="en-US" altLang="zh-MO" sz="2800" b="1" u="sng" dirty="0">
                <a:solidFill>
                  <a:srgbClr val="00D8BB"/>
                </a:solidFill>
                <a:latin typeface="Times New Roman" panose="02020603050405020304" pitchFamily="18" charset="0"/>
                <a:cs typeface="Times New Roman" panose="02020603050405020304" pitchFamily="18" charset="0"/>
              </a:rPr>
              <a:t> = 0.001”. </a:t>
            </a:r>
          </a:p>
          <a:p>
            <a:pPr marL="514350" lvl="0" indent="-514350">
              <a:buFont typeface="+mj-lt"/>
              <a:buAutoNum type="arabicPeriod"/>
            </a:pPr>
            <a:r>
              <a:rPr lang="en-US" altLang="zh-MO" sz="2800" dirty="0">
                <a:latin typeface="Times New Roman" panose="02020603050405020304" pitchFamily="18" charset="0"/>
                <a:cs typeface="Times New Roman" panose="02020603050405020304" pitchFamily="18" charset="0"/>
              </a:rPr>
              <a:t>We found the fact that </a:t>
            </a:r>
            <a:r>
              <a:rPr lang="en-US" altLang="zh-MO" sz="2800" b="1" u="sng" dirty="0">
                <a:solidFill>
                  <a:srgbClr val="00D8BB"/>
                </a:solidFill>
                <a:latin typeface="Times New Roman" panose="02020603050405020304" pitchFamily="18" charset="0"/>
                <a:cs typeface="Times New Roman" panose="02020603050405020304" pitchFamily="18" charset="0"/>
              </a:rPr>
              <a:t>when the learning rate is reduced by an order of magnitude, the number of epochs required for the model to fit will increase by approximately an order of magnitude</a:t>
            </a:r>
            <a:r>
              <a:rPr lang="en-US" altLang="zh-MO" sz="2800" dirty="0">
                <a:latin typeface="Times New Roman" panose="02020603050405020304" pitchFamily="18" charset="0"/>
                <a:cs typeface="Times New Roman" panose="02020603050405020304" pitchFamily="18" charset="0"/>
              </a:rPr>
              <a:t>, too.</a:t>
            </a:r>
          </a:p>
        </p:txBody>
      </p:sp>
    </p:spTree>
    <p:extLst>
      <p:ext uri="{BB962C8B-B14F-4D97-AF65-F5344CB8AC3E}">
        <p14:creationId xmlns:p14="http://schemas.microsoft.com/office/powerpoint/2010/main" val="243121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6.25E-7 -1.11111E-6 L 0.64232 0.00301 " pathEditMode="relative" rAng="0" ptsTypes="AA">
                                      <p:cBhvr>
                                        <p:cTn id="11" dur="500" fill="hold"/>
                                        <p:tgtEl>
                                          <p:spTgt spid="3"/>
                                        </p:tgtEl>
                                        <p:attrNameLst>
                                          <p:attrName>ppt_x</p:attrName>
                                          <p:attrName>ppt_y</p:attrName>
                                        </p:attrNameLst>
                                      </p:cBhvr>
                                      <p:rCtr x="32109" y="139"/>
                                    </p:animMotion>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4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17" dur="4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 calcmode="lin" valueType="num">
                                      <p:cBhvr additive="base">
                                        <p:cTn id="22" dur="400"/>
                                        <p:tgtEl>
                                          <p:spTgt spid="6">
                                            <p:txEl>
                                              <p:pRg st="1" end="1"/>
                                            </p:txEl>
                                          </p:spTgt>
                                        </p:tgtEl>
                                        <p:attrNameLst>
                                          <p:attrName>ppt_y</p:attrName>
                                        </p:attrNameLst>
                                      </p:cBhvr>
                                      <p:tavLst>
                                        <p:tav tm="0">
                                          <p:val>
                                            <p:strVal val="#ppt_y+#ppt_h*1.125000"/>
                                          </p:val>
                                        </p:tav>
                                        <p:tav tm="100000">
                                          <p:val>
                                            <p:strVal val="#ppt_y"/>
                                          </p:val>
                                        </p:tav>
                                      </p:tavLst>
                                    </p:anim>
                                    <p:animEffect transition="in" filter="wipe(up)">
                                      <p:cBhvr>
                                        <p:cTn id="23" dur="400"/>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additive="base">
                                        <p:cTn id="28" dur="4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29" dur="400"/>
                                        <p:tgtEl>
                                          <p:spTgt spid="6">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 calcmode="lin" valueType="num">
                                      <p:cBhvr additive="base">
                                        <p:cTn id="34" dur="400"/>
                                        <p:tgtEl>
                                          <p:spTgt spid="6">
                                            <p:txEl>
                                              <p:pRg st="3" end="3"/>
                                            </p:txEl>
                                          </p:spTgt>
                                        </p:tgtEl>
                                        <p:attrNameLst>
                                          <p:attrName>ppt_y</p:attrName>
                                        </p:attrNameLst>
                                      </p:cBhvr>
                                      <p:tavLst>
                                        <p:tav tm="0">
                                          <p:val>
                                            <p:strVal val="#ppt_y+#ppt_h*1.125000"/>
                                          </p:val>
                                        </p:tav>
                                        <p:tav tm="100000">
                                          <p:val>
                                            <p:strVal val="#ppt_y"/>
                                          </p:val>
                                        </p:tav>
                                      </p:tavLst>
                                    </p:anim>
                                    <p:animEffect transition="in" filter="wipe(up)">
                                      <p:cBhvr>
                                        <p:cTn id="35" dur="4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AB895-58FA-26AA-E0B4-E126682ADBD5}"/>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2AC97471-BFAC-3858-7E0F-F29E2D67A6EE}"/>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3  Coding Training and Evaluation Functions</a:t>
            </a:r>
          </a:p>
          <a:p>
            <a:r>
              <a:rPr kumimoji="1" lang="en-US" altLang="zh-CN" sz="2800" b="1" dirty="0"/>
              <a:t>	</a:t>
            </a:r>
            <a:r>
              <a:rPr kumimoji="1" lang="en-US" altLang="zh-CN" sz="2800" dirty="0"/>
              <a:t>3.4</a:t>
            </a:r>
            <a:r>
              <a:rPr kumimoji="1" lang="zh-CN" altLang="en-US" sz="2800" dirty="0"/>
              <a:t> </a:t>
            </a:r>
            <a:r>
              <a:rPr kumimoji="1" lang="en-US" altLang="zh-CN" sz="2800" dirty="0"/>
              <a:t>Experiment 2-3(</a:t>
            </a:r>
            <a:r>
              <a:rPr kumimoji="1" lang="en-US" altLang="zh-CN" sz="2800" dirty="0" err="1"/>
              <a:t>Batch_size</a:t>
            </a:r>
            <a:r>
              <a:rPr kumimoji="1" lang="en-US" altLang="zh-CN" sz="2800" dirty="0"/>
              <a:t>):</a:t>
            </a:r>
            <a:endParaRPr kumimoji="1" lang="en-US" altLang="zh-CN" sz="2800" b="1" dirty="0"/>
          </a:p>
        </p:txBody>
      </p:sp>
      <p:sp>
        <p:nvSpPr>
          <p:cNvPr id="7" name="文字方塊 6">
            <a:extLst>
              <a:ext uri="{FF2B5EF4-FFF2-40B4-BE49-F238E27FC236}">
                <a16:creationId xmlns:a16="http://schemas.microsoft.com/office/drawing/2014/main" id="{171D742A-56CE-95AF-0FB5-6474689DFE70}"/>
              </a:ext>
            </a:extLst>
          </p:cNvPr>
          <p:cNvSpPr txBox="1"/>
          <p:nvPr/>
        </p:nvSpPr>
        <p:spPr>
          <a:xfrm>
            <a:off x="-2286000" y="2423160"/>
            <a:ext cx="184731" cy="369332"/>
          </a:xfrm>
          <a:prstGeom prst="rect">
            <a:avLst/>
          </a:prstGeom>
          <a:noFill/>
        </p:spPr>
        <p:txBody>
          <a:bodyPr wrap="none" rtlCol="0">
            <a:spAutoFit/>
          </a:bodyPr>
          <a:lstStyle/>
          <a:p>
            <a:endParaRPr kumimoji="1" lang="zh-MO" altLang="en-US" dirty="0"/>
          </a:p>
        </p:txBody>
      </p:sp>
      <p:pic>
        <p:nvPicPr>
          <p:cNvPr id="6" name="圖片 5">
            <a:extLst>
              <a:ext uri="{FF2B5EF4-FFF2-40B4-BE49-F238E27FC236}">
                <a16:creationId xmlns:a16="http://schemas.microsoft.com/office/drawing/2014/main" id="{B6CBB993-FAE9-0953-AED8-7C5BB460EA84}"/>
              </a:ext>
            </a:extLst>
          </p:cNvPr>
          <p:cNvPicPr>
            <a:picLocks noChangeAspect="1"/>
          </p:cNvPicPr>
          <p:nvPr/>
        </p:nvPicPr>
        <p:blipFill>
          <a:blip r:embed="rId2"/>
          <a:srcRect/>
          <a:stretch/>
        </p:blipFill>
        <p:spPr>
          <a:xfrm>
            <a:off x="1814533" y="1572452"/>
            <a:ext cx="7694254" cy="3559016"/>
          </a:xfrm>
          <a:prstGeom prst="rect">
            <a:avLst/>
          </a:prstGeom>
        </p:spPr>
      </p:pic>
      <p:sp>
        <p:nvSpPr>
          <p:cNvPr id="9" name="文字方塊 8">
            <a:extLst>
              <a:ext uri="{FF2B5EF4-FFF2-40B4-BE49-F238E27FC236}">
                <a16:creationId xmlns:a16="http://schemas.microsoft.com/office/drawing/2014/main" id="{B5BB810C-DA2D-C96B-AB5C-45DDA0BB96B3}"/>
              </a:ext>
            </a:extLst>
          </p:cNvPr>
          <p:cNvSpPr txBox="1"/>
          <p:nvPr/>
        </p:nvSpPr>
        <p:spPr>
          <a:xfrm>
            <a:off x="404348" y="5498723"/>
            <a:ext cx="10104120" cy="369332"/>
          </a:xfrm>
          <a:prstGeom prst="rect">
            <a:avLst/>
          </a:prstGeom>
          <a:noFill/>
        </p:spPr>
        <p:txBody>
          <a:bodyPr wrap="square" rtlCol="0">
            <a:spAutoFit/>
          </a:bodyPr>
          <a:lstStyle/>
          <a:p>
            <a:pPr algn="ctr"/>
            <a:r>
              <a:rPr kumimoji="1" lang="en-US" altLang="zh-MO" dirty="0"/>
              <a:t>Figure</a:t>
            </a:r>
            <a:r>
              <a:rPr kumimoji="1" lang="zh-CN" altLang="en-US" dirty="0"/>
              <a:t> </a:t>
            </a:r>
            <a:r>
              <a:rPr kumimoji="1" lang="en-US" altLang="zh-MO" dirty="0"/>
              <a:t>3.</a:t>
            </a:r>
            <a:r>
              <a:rPr kumimoji="1" lang="en-US" altLang="zh-CN" dirty="0"/>
              <a:t>4</a:t>
            </a:r>
            <a:r>
              <a:rPr kumimoji="1" lang="en-US" altLang="zh-MO" dirty="0"/>
              <a:t>.1: hyper Param and candidates of batch size.</a:t>
            </a:r>
          </a:p>
        </p:txBody>
      </p:sp>
      <p:pic>
        <p:nvPicPr>
          <p:cNvPr id="5" name="圖片 4" descr="一張含有 符號, 對稱, 黑與白, 白色 的圖片&#10;&#10;自動產生的描述">
            <a:extLst>
              <a:ext uri="{FF2B5EF4-FFF2-40B4-BE49-F238E27FC236}">
                <a16:creationId xmlns:a16="http://schemas.microsoft.com/office/drawing/2014/main" id="{54AABAFB-3EA1-128D-7910-38EBB6FB08E8}"/>
              </a:ext>
            </a:extLst>
          </p:cNvPr>
          <p:cNvPicPr>
            <a:picLocks noChangeAspect="1"/>
          </p:cNvPicPr>
          <p:nvPr/>
        </p:nvPicPr>
        <p:blipFill>
          <a:blip r:embed="rId3"/>
          <a:stretch>
            <a:fillRect/>
          </a:stretch>
        </p:blipFill>
        <p:spPr>
          <a:xfrm>
            <a:off x="9991182" y="2423160"/>
            <a:ext cx="1739900" cy="1739900"/>
          </a:xfrm>
          <a:prstGeom prst="rect">
            <a:avLst/>
          </a:prstGeom>
        </p:spPr>
      </p:pic>
      <p:sp>
        <p:nvSpPr>
          <p:cNvPr id="8" name="文字方塊 7">
            <a:extLst>
              <a:ext uri="{FF2B5EF4-FFF2-40B4-BE49-F238E27FC236}">
                <a16:creationId xmlns:a16="http://schemas.microsoft.com/office/drawing/2014/main" id="{32A7FFE7-5182-5F5B-6CEE-824497592B80}"/>
              </a:ext>
            </a:extLst>
          </p:cNvPr>
          <p:cNvSpPr txBox="1"/>
          <p:nvPr/>
        </p:nvSpPr>
        <p:spPr>
          <a:xfrm>
            <a:off x="10446047" y="4167095"/>
            <a:ext cx="1553118" cy="369332"/>
          </a:xfrm>
          <a:prstGeom prst="rect">
            <a:avLst/>
          </a:prstGeom>
          <a:noFill/>
        </p:spPr>
        <p:txBody>
          <a:bodyPr wrap="square" rtlCol="0">
            <a:spAutoFit/>
          </a:bodyPr>
          <a:lstStyle/>
          <a:p>
            <a:r>
              <a:rPr kumimoji="1" lang="en-US" altLang="zh-CN" i="1" dirty="0"/>
              <a:t>batch</a:t>
            </a:r>
            <a:endParaRPr kumimoji="1" lang="zh-MO" altLang="en-US" i="1" dirty="0"/>
          </a:p>
        </p:txBody>
      </p:sp>
    </p:spTree>
    <p:extLst>
      <p:ext uri="{BB962C8B-B14F-4D97-AF65-F5344CB8AC3E}">
        <p14:creationId xmlns:p14="http://schemas.microsoft.com/office/powerpoint/2010/main" val="275052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D28EC-8DFC-9BB8-F618-93E75D877665}"/>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6436EB39-C947-54A5-467D-5A5C82AD9BCB}"/>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3  Coding Training and Evaluation Functions</a:t>
            </a:r>
          </a:p>
          <a:p>
            <a:r>
              <a:rPr kumimoji="1" lang="en-US" altLang="zh-CN" sz="2800" b="1" dirty="0"/>
              <a:t>	</a:t>
            </a:r>
            <a:r>
              <a:rPr kumimoji="1" lang="en-US" altLang="zh-CN" sz="2800" dirty="0"/>
              <a:t> 3.4</a:t>
            </a:r>
            <a:r>
              <a:rPr kumimoji="1" lang="zh-CN" altLang="en-US" sz="2800" dirty="0"/>
              <a:t> </a:t>
            </a:r>
            <a:r>
              <a:rPr kumimoji="1" lang="en-US" altLang="zh-CN" sz="2800" dirty="0"/>
              <a:t>Experiment 2-3(</a:t>
            </a:r>
            <a:r>
              <a:rPr kumimoji="1" lang="en-US" altLang="zh-CN" sz="2800" dirty="0" err="1"/>
              <a:t>Batch_size</a:t>
            </a:r>
            <a:r>
              <a:rPr kumimoji="1" lang="en-US" altLang="zh-CN" sz="2800" dirty="0"/>
              <a:t>):</a:t>
            </a:r>
            <a:endParaRPr kumimoji="1" lang="en-US" altLang="zh-CN" sz="2800" b="1" dirty="0"/>
          </a:p>
        </p:txBody>
      </p:sp>
      <p:sp>
        <p:nvSpPr>
          <p:cNvPr id="7" name="文字方塊 6">
            <a:extLst>
              <a:ext uri="{FF2B5EF4-FFF2-40B4-BE49-F238E27FC236}">
                <a16:creationId xmlns:a16="http://schemas.microsoft.com/office/drawing/2014/main" id="{4E80345F-18CB-0511-AB78-CC8090AB5BBC}"/>
              </a:ext>
            </a:extLst>
          </p:cNvPr>
          <p:cNvSpPr txBox="1"/>
          <p:nvPr/>
        </p:nvSpPr>
        <p:spPr>
          <a:xfrm>
            <a:off x="-2286000" y="2423160"/>
            <a:ext cx="184731" cy="369332"/>
          </a:xfrm>
          <a:prstGeom prst="rect">
            <a:avLst/>
          </a:prstGeom>
          <a:noFill/>
        </p:spPr>
        <p:txBody>
          <a:bodyPr wrap="none" rtlCol="0">
            <a:spAutoFit/>
          </a:bodyPr>
          <a:lstStyle/>
          <a:p>
            <a:endParaRPr kumimoji="1" lang="zh-MO" altLang="en-US" dirty="0"/>
          </a:p>
        </p:txBody>
      </p:sp>
      <p:pic>
        <p:nvPicPr>
          <p:cNvPr id="4" name="圖片 3">
            <a:extLst>
              <a:ext uri="{FF2B5EF4-FFF2-40B4-BE49-F238E27FC236}">
                <a16:creationId xmlns:a16="http://schemas.microsoft.com/office/drawing/2014/main" id="{5B651F00-65F2-EBFD-5674-928F271976D7}"/>
              </a:ext>
            </a:extLst>
          </p:cNvPr>
          <p:cNvPicPr>
            <a:picLocks noChangeAspect="1"/>
          </p:cNvPicPr>
          <p:nvPr/>
        </p:nvPicPr>
        <p:blipFill>
          <a:blip r:embed="rId2"/>
          <a:srcRect/>
          <a:stretch/>
        </p:blipFill>
        <p:spPr>
          <a:xfrm>
            <a:off x="514844" y="3821192"/>
            <a:ext cx="11210488" cy="2236708"/>
          </a:xfrm>
          <a:prstGeom prst="rect">
            <a:avLst/>
          </a:prstGeom>
        </p:spPr>
      </p:pic>
      <p:sp>
        <p:nvSpPr>
          <p:cNvPr id="5" name="文字方塊 4">
            <a:extLst>
              <a:ext uri="{FF2B5EF4-FFF2-40B4-BE49-F238E27FC236}">
                <a16:creationId xmlns:a16="http://schemas.microsoft.com/office/drawing/2014/main" id="{2E8B6F8B-071E-97B2-AB58-E6B188E638B9}"/>
              </a:ext>
            </a:extLst>
          </p:cNvPr>
          <p:cNvSpPr txBox="1"/>
          <p:nvPr/>
        </p:nvSpPr>
        <p:spPr>
          <a:xfrm>
            <a:off x="1068028" y="6178210"/>
            <a:ext cx="10104120" cy="369332"/>
          </a:xfrm>
          <a:prstGeom prst="rect">
            <a:avLst/>
          </a:prstGeom>
          <a:noFill/>
        </p:spPr>
        <p:txBody>
          <a:bodyPr wrap="square" rtlCol="0">
            <a:spAutoFit/>
          </a:bodyPr>
          <a:lstStyle/>
          <a:p>
            <a:pPr algn="ctr"/>
            <a:r>
              <a:rPr kumimoji="1" lang="en-US" altLang="zh-CN" dirty="0"/>
              <a:t>Figure</a:t>
            </a:r>
            <a:r>
              <a:rPr kumimoji="1" lang="zh-CN" altLang="en-US" dirty="0"/>
              <a:t> </a:t>
            </a:r>
            <a:r>
              <a:rPr lang="en-US" altLang="zh-MO" dirty="0"/>
              <a:t>3.</a:t>
            </a:r>
            <a:r>
              <a:rPr lang="en-US" altLang="zh-CN" dirty="0"/>
              <a:t>4</a:t>
            </a:r>
            <a:r>
              <a:rPr lang="en-US" altLang="zh-MO" dirty="0"/>
              <a:t>.3: Accuracies and F1 scores for 4 kinds of batch size</a:t>
            </a:r>
            <a:endParaRPr kumimoji="1" lang="zh-MO" altLang="en-US" dirty="0"/>
          </a:p>
        </p:txBody>
      </p:sp>
      <p:pic>
        <p:nvPicPr>
          <p:cNvPr id="9" name="圖片 8">
            <a:extLst>
              <a:ext uri="{FF2B5EF4-FFF2-40B4-BE49-F238E27FC236}">
                <a16:creationId xmlns:a16="http://schemas.microsoft.com/office/drawing/2014/main" id="{AADFB7D4-A842-FC83-B713-A95B97300D32}"/>
              </a:ext>
            </a:extLst>
          </p:cNvPr>
          <p:cNvPicPr>
            <a:picLocks noChangeAspect="1"/>
          </p:cNvPicPr>
          <p:nvPr/>
        </p:nvPicPr>
        <p:blipFill>
          <a:blip r:embed="rId3"/>
          <a:srcRect/>
          <a:stretch/>
        </p:blipFill>
        <p:spPr>
          <a:xfrm>
            <a:off x="1688927" y="1205197"/>
            <a:ext cx="8735792" cy="2099600"/>
          </a:xfrm>
          <a:prstGeom prst="rect">
            <a:avLst/>
          </a:prstGeom>
        </p:spPr>
      </p:pic>
      <p:sp>
        <p:nvSpPr>
          <p:cNvPr id="10" name="文字方塊 9">
            <a:extLst>
              <a:ext uri="{FF2B5EF4-FFF2-40B4-BE49-F238E27FC236}">
                <a16:creationId xmlns:a16="http://schemas.microsoft.com/office/drawing/2014/main" id="{460B1E11-BBC5-8435-657C-00C8A7BB5C70}"/>
              </a:ext>
            </a:extLst>
          </p:cNvPr>
          <p:cNvSpPr txBox="1"/>
          <p:nvPr/>
        </p:nvSpPr>
        <p:spPr>
          <a:xfrm>
            <a:off x="1004763" y="3368538"/>
            <a:ext cx="10104120" cy="646331"/>
          </a:xfrm>
          <a:prstGeom prst="rect">
            <a:avLst/>
          </a:prstGeom>
          <a:noFill/>
        </p:spPr>
        <p:txBody>
          <a:bodyPr wrap="square" rtlCol="0">
            <a:spAutoFit/>
          </a:bodyPr>
          <a:lstStyle/>
          <a:p>
            <a:pPr algn="ctr"/>
            <a:r>
              <a:rPr kumimoji="1" lang="en-US" altLang="zh-MO" dirty="0"/>
              <a:t>Figure 3.</a:t>
            </a:r>
            <a:r>
              <a:rPr kumimoji="1" lang="en-US" altLang="zh-CN" dirty="0"/>
              <a:t>4.2:</a:t>
            </a:r>
            <a:r>
              <a:rPr kumimoji="1" lang="zh-CN" altLang="en-US" dirty="0"/>
              <a:t> </a:t>
            </a:r>
            <a:r>
              <a:rPr kumimoji="1" lang="en-US" altLang="zh-MO" dirty="0"/>
              <a:t>Train loss – valid loss graph of 4 kinds of batch size</a:t>
            </a:r>
          </a:p>
          <a:p>
            <a:pPr algn="ctr"/>
            <a:endParaRPr kumimoji="1" lang="zh-MO" altLang="en-US" dirty="0"/>
          </a:p>
        </p:txBody>
      </p:sp>
      <p:sp>
        <p:nvSpPr>
          <p:cNvPr id="3" name="文字方塊 2">
            <a:extLst>
              <a:ext uri="{FF2B5EF4-FFF2-40B4-BE49-F238E27FC236}">
                <a16:creationId xmlns:a16="http://schemas.microsoft.com/office/drawing/2014/main" id="{D6C586A7-780E-9353-5072-A557CADD064D}"/>
              </a:ext>
            </a:extLst>
          </p:cNvPr>
          <p:cNvSpPr txBox="1"/>
          <p:nvPr/>
        </p:nvSpPr>
        <p:spPr>
          <a:xfrm>
            <a:off x="447476" y="3383280"/>
            <a:ext cx="11342767" cy="3539430"/>
          </a:xfrm>
          <a:prstGeom prst="rect">
            <a:avLst/>
          </a:prstGeom>
          <a:noFill/>
        </p:spPr>
        <p:txBody>
          <a:bodyPr wrap="square" rtlCol="0">
            <a:spAutoFit/>
          </a:bodyPr>
          <a:lstStyle/>
          <a:p>
            <a:pPr lvl="0"/>
            <a:r>
              <a:rPr lang="en-US" altLang="zh-MO" sz="2800" dirty="0">
                <a:latin typeface="Times New Roman" panose="02020603050405020304" pitchFamily="18" charset="0"/>
                <a:cs typeface="Times New Roman" panose="02020603050405020304" pitchFamily="18" charset="0"/>
              </a:rPr>
              <a:t>Result: </a:t>
            </a:r>
          </a:p>
          <a:p>
            <a:pPr marL="514350" lvl="0" indent="-514350">
              <a:buFont typeface="+mj-lt"/>
              <a:buAutoNum type="arabicPeriod"/>
            </a:pPr>
            <a:r>
              <a:rPr lang="en-US" altLang="zh-MO" sz="2800" dirty="0">
                <a:latin typeface="Times New Roman" panose="02020603050405020304" pitchFamily="18" charset="0"/>
                <a:cs typeface="Times New Roman" panose="02020603050405020304" pitchFamily="18" charset="0"/>
              </a:rPr>
              <a:t>This time, 4 different of batch size </a:t>
            </a:r>
            <a:r>
              <a:rPr lang="en-US" altLang="zh-MO" sz="2800" b="1" u="sng" dirty="0">
                <a:solidFill>
                  <a:srgbClr val="00D8BB"/>
                </a:solidFill>
                <a:latin typeface="Times New Roman" panose="02020603050405020304" pitchFamily="18" charset="0"/>
                <a:cs typeface="Times New Roman" panose="02020603050405020304" pitchFamily="18" charset="0"/>
              </a:rPr>
              <a:t>didn’t pull ahead</a:t>
            </a:r>
            <a:r>
              <a:rPr lang="en-US" altLang="zh-MO" sz="2800" dirty="0">
                <a:latin typeface="Times New Roman" panose="02020603050405020304" pitchFamily="18" charset="0"/>
                <a:cs typeface="Times New Roman" panose="02020603050405020304" pitchFamily="18" charset="0"/>
              </a:rPr>
              <a:t>. In later tests, their scores were also very close in each aspect.</a:t>
            </a:r>
          </a:p>
          <a:p>
            <a:pPr marL="514350" lvl="0" indent="-514350">
              <a:buFont typeface="+mj-lt"/>
              <a:buAutoNum type="arabicPeriod"/>
            </a:pPr>
            <a:r>
              <a:rPr lang="en-US" altLang="zh-MO" sz="2800" dirty="0">
                <a:latin typeface="Times New Roman" panose="02020603050405020304" pitchFamily="18" charset="0"/>
                <a:cs typeface="Times New Roman" panose="02020603050405020304" pitchFamily="18" charset="0"/>
              </a:rPr>
              <a:t>After discussion, we gave the reason that it was the large amount of input data and the optimization of the GPU in computer that led the batch size less active in all result.</a:t>
            </a:r>
          </a:p>
          <a:p>
            <a:pPr marL="514350" lvl="0" indent="-514350">
              <a:buFont typeface="+mj-lt"/>
              <a:buAutoNum type="arabicPeriod"/>
            </a:pPr>
            <a:r>
              <a:rPr lang="en-US" altLang="zh-MO" sz="2800" dirty="0">
                <a:latin typeface="Times New Roman" panose="02020603050405020304" pitchFamily="18" charset="0"/>
                <a:cs typeface="Times New Roman" panose="02020603050405020304" pitchFamily="18" charset="0"/>
              </a:rPr>
              <a:t>We choose “</a:t>
            </a:r>
            <a:r>
              <a:rPr lang="en-US" altLang="zh-MO" sz="2800" b="1" u="sng" dirty="0" err="1">
                <a:solidFill>
                  <a:srgbClr val="00D8BB"/>
                </a:solidFill>
                <a:latin typeface="Times New Roman" panose="02020603050405020304" pitchFamily="18" charset="0"/>
                <a:cs typeface="Times New Roman" panose="02020603050405020304" pitchFamily="18" charset="0"/>
              </a:rPr>
              <a:t>batch_size</a:t>
            </a:r>
            <a:r>
              <a:rPr lang="en-US" altLang="zh-MO" sz="2800" b="1" u="sng" dirty="0">
                <a:solidFill>
                  <a:srgbClr val="00D8BB"/>
                </a:solidFill>
                <a:latin typeface="Times New Roman" panose="02020603050405020304" pitchFamily="18" charset="0"/>
                <a:cs typeface="Times New Roman" panose="02020603050405020304" pitchFamily="18" charset="0"/>
              </a:rPr>
              <a:t> = 128</a:t>
            </a:r>
            <a:r>
              <a:rPr lang="en-US" altLang="zh-MO" sz="2800" dirty="0">
                <a:latin typeface="Times New Roman" panose="02020603050405020304" pitchFamily="18" charset="0"/>
                <a:cs typeface="Times New Roman" panose="02020603050405020304" pitchFamily="18" charset="0"/>
              </a:rPr>
              <a:t>” as it can speed up a little bit in the experiments later.</a:t>
            </a:r>
          </a:p>
        </p:txBody>
      </p:sp>
    </p:spTree>
    <p:extLst>
      <p:ext uri="{BB962C8B-B14F-4D97-AF65-F5344CB8AC3E}">
        <p14:creationId xmlns:p14="http://schemas.microsoft.com/office/powerpoint/2010/main" val="119843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5" presetClass="exit" presetSubtype="10" fill="hold" grpId="0" nodeType="withEffect">
                                  <p:stCondLst>
                                    <p:cond delay="0"/>
                                  </p:stCondLst>
                                  <p:childTnLst>
                                    <p:animEffect transition="out" filter="checkerboard(across)">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3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E897E-9116-8A86-A05E-B1F3497740A8}"/>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58BC37B6-0EE3-8D31-EB7B-43088C3CDC55}"/>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3  Coding Training and Evaluation Functions</a:t>
            </a:r>
          </a:p>
          <a:p>
            <a:r>
              <a:rPr kumimoji="1" lang="en-US" altLang="zh-CN" sz="2800" b="1" dirty="0"/>
              <a:t>	</a:t>
            </a:r>
            <a:r>
              <a:rPr kumimoji="1" lang="en-US" altLang="zh-CN" sz="2800" dirty="0"/>
              <a:t>3.6</a:t>
            </a:r>
            <a:r>
              <a:rPr kumimoji="1" lang="zh-CN" altLang="en-US" sz="2800" dirty="0"/>
              <a:t> </a:t>
            </a:r>
            <a:r>
              <a:rPr kumimoji="1" lang="en-US" altLang="zh-CN" sz="2800" dirty="0"/>
              <a:t>Experiment 3-1(Rotation </a:t>
            </a:r>
            <a:r>
              <a:rPr kumimoji="1" lang="en-US" altLang="zh-CN" sz="2800" b="1" u="sng" dirty="0">
                <a:solidFill>
                  <a:srgbClr val="00D8BB"/>
                </a:solidFill>
              </a:rPr>
              <a:t>Angles</a:t>
            </a:r>
            <a:r>
              <a:rPr kumimoji="1" lang="en-US" altLang="zh-CN" sz="2800" dirty="0"/>
              <a:t> and </a:t>
            </a:r>
            <a:r>
              <a:rPr kumimoji="1" lang="en-US" altLang="zh-CN" sz="2800" b="1" u="sng" dirty="0">
                <a:solidFill>
                  <a:srgbClr val="00D8BB"/>
                </a:solidFill>
              </a:rPr>
              <a:t>Crop</a:t>
            </a:r>
            <a:r>
              <a:rPr kumimoji="1" lang="en-US" altLang="zh-CN" sz="2800" dirty="0"/>
              <a:t> Percentages): </a:t>
            </a:r>
            <a:endParaRPr kumimoji="1" lang="en-US" altLang="zh-CN" sz="2800" b="1" dirty="0"/>
          </a:p>
        </p:txBody>
      </p:sp>
      <p:sp>
        <p:nvSpPr>
          <p:cNvPr id="6" name="文字方塊 5">
            <a:extLst>
              <a:ext uri="{FF2B5EF4-FFF2-40B4-BE49-F238E27FC236}">
                <a16:creationId xmlns:a16="http://schemas.microsoft.com/office/drawing/2014/main" id="{BDA74BBB-CAED-F12F-39D6-DB57DE970E3D}"/>
              </a:ext>
            </a:extLst>
          </p:cNvPr>
          <p:cNvSpPr txBox="1"/>
          <p:nvPr/>
        </p:nvSpPr>
        <p:spPr>
          <a:xfrm>
            <a:off x="658835" y="1453664"/>
            <a:ext cx="10795975" cy="2677656"/>
          </a:xfrm>
          <a:prstGeom prst="rect">
            <a:avLst/>
          </a:prstGeom>
          <a:noFill/>
        </p:spPr>
        <p:txBody>
          <a:bodyPr wrap="square" rtlCol="0">
            <a:spAutoFit/>
          </a:bodyPr>
          <a:lstStyle/>
          <a:p>
            <a:pPr lvl="0"/>
            <a:r>
              <a:rPr lang="en-US" altLang="zh-MO" sz="2800" dirty="0">
                <a:latin typeface="Times New Roman" panose="02020603050405020304" pitchFamily="18" charset="0"/>
                <a:cs typeface="Times New Roman" panose="02020603050405020304" pitchFamily="18" charset="0"/>
              </a:rPr>
              <a:t>Among the 4 deformation parameters we predefined(rotate angle, crop percentage, crop ratio, and contrast factor), </a:t>
            </a:r>
          </a:p>
          <a:p>
            <a:pPr lvl="0"/>
            <a:endParaRPr lang="en-US" altLang="zh-MO" sz="2800" dirty="0">
              <a:latin typeface="Times New Roman" panose="02020603050405020304" pitchFamily="18" charset="0"/>
              <a:cs typeface="Times New Roman" panose="02020603050405020304" pitchFamily="18" charset="0"/>
            </a:endParaRPr>
          </a:p>
          <a:p>
            <a:pPr lvl="0"/>
            <a:r>
              <a:rPr lang="en-US" altLang="zh-MO" sz="2800" dirty="0">
                <a:latin typeface="Times New Roman" panose="02020603050405020304" pitchFamily="18" charset="0"/>
                <a:cs typeface="Times New Roman" panose="02020603050405020304" pitchFamily="18" charset="0"/>
              </a:rPr>
              <a:t>we decided to </a:t>
            </a:r>
            <a:r>
              <a:rPr lang="en-US" altLang="zh-MO" sz="2800" b="1" u="sng" dirty="0">
                <a:solidFill>
                  <a:srgbClr val="00D8BB"/>
                </a:solidFill>
                <a:latin typeface="Times New Roman" panose="02020603050405020304" pitchFamily="18" charset="0"/>
                <a:cs typeface="Times New Roman" panose="02020603050405020304" pitchFamily="18" charset="0"/>
              </a:rPr>
              <a:t>first use the combination of (Rotation Angles and Crop Percentages)</a:t>
            </a:r>
            <a:r>
              <a:rPr lang="en-US" altLang="zh-MO" sz="2800" dirty="0">
                <a:latin typeface="Times New Roman" panose="02020603050405020304" pitchFamily="18" charset="0"/>
                <a:cs typeface="Times New Roman" panose="02020603050405020304" pitchFamily="18" charset="0"/>
              </a:rPr>
              <a:t> as the target for the first grid search and completed 4x4 sub-experiments. </a:t>
            </a:r>
          </a:p>
        </p:txBody>
      </p:sp>
      <p:sp>
        <p:nvSpPr>
          <p:cNvPr id="7" name="文字方塊 6">
            <a:extLst>
              <a:ext uri="{FF2B5EF4-FFF2-40B4-BE49-F238E27FC236}">
                <a16:creationId xmlns:a16="http://schemas.microsoft.com/office/drawing/2014/main" id="{0BCB7C76-D2C0-6A72-1F48-A85C21753E10}"/>
              </a:ext>
            </a:extLst>
          </p:cNvPr>
          <p:cNvSpPr txBox="1"/>
          <p:nvPr/>
        </p:nvSpPr>
        <p:spPr>
          <a:xfrm>
            <a:off x="-2286000" y="2423160"/>
            <a:ext cx="184731" cy="369332"/>
          </a:xfrm>
          <a:prstGeom prst="rect">
            <a:avLst/>
          </a:prstGeom>
          <a:noFill/>
        </p:spPr>
        <p:txBody>
          <a:bodyPr wrap="none" rtlCol="0">
            <a:spAutoFit/>
          </a:bodyPr>
          <a:lstStyle/>
          <a:p>
            <a:endParaRPr kumimoji="1" lang="zh-MO" altLang="en-US" dirty="0"/>
          </a:p>
        </p:txBody>
      </p:sp>
      <p:pic>
        <p:nvPicPr>
          <p:cNvPr id="3" name="圖片 2" descr="一張含有 文字, 字型, 螢幕擷取畫面, 白色 的圖片&#10;&#10;自動產生的描述">
            <a:extLst>
              <a:ext uri="{FF2B5EF4-FFF2-40B4-BE49-F238E27FC236}">
                <a16:creationId xmlns:a16="http://schemas.microsoft.com/office/drawing/2014/main" id="{D6B263A3-80E5-2330-43A5-9C7627920B6A}"/>
              </a:ext>
            </a:extLst>
          </p:cNvPr>
          <p:cNvPicPr>
            <a:picLocks noChangeAspect="1"/>
          </p:cNvPicPr>
          <p:nvPr/>
        </p:nvPicPr>
        <p:blipFill>
          <a:blip r:embed="rId2"/>
          <a:stretch>
            <a:fillRect/>
          </a:stretch>
        </p:blipFill>
        <p:spPr>
          <a:xfrm>
            <a:off x="1037589" y="4388716"/>
            <a:ext cx="9682215" cy="1518987"/>
          </a:xfrm>
          <a:prstGeom prst="rect">
            <a:avLst/>
          </a:prstGeom>
        </p:spPr>
      </p:pic>
      <p:pic>
        <p:nvPicPr>
          <p:cNvPr id="5" name="圖片 4" descr="一張含有 文字, 螢幕擷取畫面, 字型 的圖片&#10;&#10;自動產生的描述">
            <a:extLst>
              <a:ext uri="{FF2B5EF4-FFF2-40B4-BE49-F238E27FC236}">
                <a16:creationId xmlns:a16="http://schemas.microsoft.com/office/drawing/2014/main" id="{5052F4FA-203A-1DB5-F15C-DAF4F4A9AFBD}"/>
              </a:ext>
            </a:extLst>
          </p:cNvPr>
          <p:cNvPicPr>
            <a:picLocks noChangeAspect="1"/>
          </p:cNvPicPr>
          <p:nvPr/>
        </p:nvPicPr>
        <p:blipFill>
          <a:blip r:embed="rId3"/>
          <a:stretch>
            <a:fillRect/>
          </a:stretch>
        </p:blipFill>
        <p:spPr>
          <a:xfrm>
            <a:off x="2583168" y="251090"/>
            <a:ext cx="6394768" cy="6374799"/>
          </a:xfrm>
          <a:prstGeom prst="rect">
            <a:avLst/>
          </a:prstGeom>
        </p:spPr>
      </p:pic>
    </p:spTree>
    <p:extLst>
      <p:ext uri="{BB962C8B-B14F-4D97-AF65-F5344CB8AC3E}">
        <p14:creationId xmlns:p14="http://schemas.microsoft.com/office/powerpoint/2010/main" val="74974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4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8" dur="400"/>
                                        <p:tgtEl>
                                          <p:spTgt spid="6">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4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14" dur="4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heckerboard(across)">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19964-8A1F-1CA8-22FE-092B842C1557}"/>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716DF365-D689-4AB7-3E46-BCFBE345BAFD}"/>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3  Coding Training and Evaluation Functions</a:t>
            </a:r>
          </a:p>
          <a:p>
            <a:r>
              <a:rPr kumimoji="1" lang="en-US" altLang="zh-CN" sz="2800" b="1" dirty="0"/>
              <a:t>	</a:t>
            </a:r>
            <a:r>
              <a:rPr kumimoji="1" lang="en-US" altLang="zh-CN" sz="2800" dirty="0"/>
              <a:t> 3.6</a:t>
            </a:r>
            <a:r>
              <a:rPr kumimoji="1" lang="zh-CN" altLang="en-US" sz="2800" dirty="0"/>
              <a:t> </a:t>
            </a:r>
            <a:r>
              <a:rPr kumimoji="1" lang="en-US" altLang="zh-CN" sz="2800" dirty="0"/>
              <a:t>Experiment 3-1(Rotation Angles and Crop Percentages): </a:t>
            </a:r>
            <a:endParaRPr kumimoji="1" lang="en-US" altLang="zh-CN" sz="2800" b="1" dirty="0"/>
          </a:p>
        </p:txBody>
      </p:sp>
      <p:sp>
        <p:nvSpPr>
          <p:cNvPr id="7" name="文字方塊 6">
            <a:extLst>
              <a:ext uri="{FF2B5EF4-FFF2-40B4-BE49-F238E27FC236}">
                <a16:creationId xmlns:a16="http://schemas.microsoft.com/office/drawing/2014/main" id="{814BA7CF-B4ED-B3CA-8CD1-6ED1E270A2DD}"/>
              </a:ext>
            </a:extLst>
          </p:cNvPr>
          <p:cNvSpPr txBox="1"/>
          <p:nvPr/>
        </p:nvSpPr>
        <p:spPr>
          <a:xfrm>
            <a:off x="-2286000" y="2423160"/>
            <a:ext cx="184731" cy="369332"/>
          </a:xfrm>
          <a:prstGeom prst="rect">
            <a:avLst/>
          </a:prstGeom>
          <a:noFill/>
        </p:spPr>
        <p:txBody>
          <a:bodyPr wrap="none" rtlCol="0">
            <a:spAutoFit/>
          </a:bodyPr>
          <a:lstStyle/>
          <a:p>
            <a:endParaRPr kumimoji="1" lang="zh-MO" altLang="en-US" dirty="0"/>
          </a:p>
        </p:txBody>
      </p:sp>
      <p:pic>
        <p:nvPicPr>
          <p:cNvPr id="3" name="圖片 2">
            <a:extLst>
              <a:ext uri="{FF2B5EF4-FFF2-40B4-BE49-F238E27FC236}">
                <a16:creationId xmlns:a16="http://schemas.microsoft.com/office/drawing/2014/main" id="{65DD274E-B815-A855-4E35-2CFD60532CF7}"/>
              </a:ext>
            </a:extLst>
          </p:cNvPr>
          <p:cNvPicPr>
            <a:picLocks noChangeAspect="1"/>
          </p:cNvPicPr>
          <p:nvPr/>
        </p:nvPicPr>
        <p:blipFill>
          <a:blip r:embed="rId2"/>
          <a:srcRect/>
          <a:stretch/>
        </p:blipFill>
        <p:spPr bwMode="auto">
          <a:xfrm>
            <a:off x="6410641" y="1141782"/>
            <a:ext cx="5665995" cy="5648008"/>
          </a:xfrm>
          <a:prstGeom prst="rect">
            <a:avLst/>
          </a:prstGeom>
          <a:noFill/>
          <a:ln>
            <a:noFill/>
          </a:ln>
        </p:spPr>
      </p:pic>
      <p:sp>
        <p:nvSpPr>
          <p:cNvPr id="6" name="文字方塊 5">
            <a:extLst>
              <a:ext uri="{FF2B5EF4-FFF2-40B4-BE49-F238E27FC236}">
                <a16:creationId xmlns:a16="http://schemas.microsoft.com/office/drawing/2014/main" id="{8DDE8251-9011-898F-EBDA-36574CAE8CF6}"/>
              </a:ext>
            </a:extLst>
          </p:cNvPr>
          <p:cNvSpPr txBox="1"/>
          <p:nvPr/>
        </p:nvSpPr>
        <p:spPr>
          <a:xfrm>
            <a:off x="114660" y="1366860"/>
            <a:ext cx="6027371" cy="4401205"/>
          </a:xfrm>
          <a:prstGeom prst="rect">
            <a:avLst/>
          </a:prstGeom>
          <a:noFill/>
        </p:spPr>
        <p:txBody>
          <a:bodyPr wrap="square" rtlCol="0">
            <a:spAutoFit/>
          </a:bodyPr>
          <a:lstStyle/>
          <a:p>
            <a:pPr lvl="0"/>
            <a:r>
              <a:rPr lang="en-US" altLang="zh-MO" sz="2800" dirty="0">
                <a:latin typeface="Times New Roman" panose="02020603050405020304" pitchFamily="18" charset="0"/>
                <a:cs typeface="Times New Roman" panose="02020603050405020304" pitchFamily="18" charset="0"/>
              </a:rPr>
              <a:t>Result: </a:t>
            </a:r>
          </a:p>
          <a:p>
            <a:pPr lvl="0"/>
            <a:endParaRPr lang="en-US" altLang="zh-MO" sz="2800" dirty="0">
              <a:latin typeface="Times New Roman" panose="02020603050405020304" pitchFamily="18" charset="0"/>
              <a:cs typeface="Times New Roman" panose="02020603050405020304" pitchFamily="18" charset="0"/>
            </a:endParaRPr>
          </a:p>
          <a:p>
            <a:pPr lvl="0"/>
            <a:r>
              <a:rPr lang="en-US" altLang="zh-MO" sz="2800" dirty="0">
                <a:latin typeface="Times New Roman" panose="02020603050405020304" pitchFamily="18" charset="0"/>
                <a:cs typeface="Times New Roman" panose="02020603050405020304" pitchFamily="18" charset="0"/>
              </a:rPr>
              <a:t>The best result obtained from this experiment is the combination (</a:t>
            </a:r>
            <a:r>
              <a:rPr lang="en-US" altLang="zh-MO" sz="2800" b="1" u="sng" dirty="0">
                <a:solidFill>
                  <a:srgbClr val="00D8BB"/>
                </a:solidFill>
                <a:latin typeface="Times New Roman" panose="02020603050405020304" pitchFamily="18" charset="0"/>
                <a:cs typeface="Times New Roman" panose="02020603050405020304" pitchFamily="18" charset="0"/>
              </a:rPr>
              <a:t>angle = 45, crop = 0.8</a:t>
            </a:r>
            <a:r>
              <a:rPr lang="en-US" altLang="zh-MO" sz="2800" dirty="0">
                <a:latin typeface="Times New Roman" panose="02020603050405020304" pitchFamily="18" charset="0"/>
                <a:cs typeface="Times New Roman" panose="02020603050405020304" pitchFamily="18" charset="0"/>
              </a:rPr>
              <a:t>), which means that each of our images will be cropped to 0.8 to 1.0 times their original size and then randomly rotated between -45 to 45 degrees. </a:t>
            </a:r>
            <a:r>
              <a:rPr lang="en-US" altLang="zh-MO" sz="2800" b="1" u="sng" dirty="0">
                <a:solidFill>
                  <a:srgbClr val="00D8BB"/>
                </a:solidFill>
                <a:latin typeface="Times New Roman" panose="02020603050405020304" pitchFamily="18" charset="0"/>
                <a:cs typeface="Times New Roman" panose="02020603050405020304" pitchFamily="18" charset="0"/>
              </a:rPr>
              <a:t>Both random processes follow a uniform distribution.</a:t>
            </a:r>
          </a:p>
        </p:txBody>
      </p:sp>
      <p:pic>
        <p:nvPicPr>
          <p:cNvPr id="4" name="圖片 3" descr="一張含有 文字, 螢幕擷取畫面, 字型, 文件 的圖片&#10;&#10;自動產生的描述">
            <a:extLst>
              <a:ext uri="{FF2B5EF4-FFF2-40B4-BE49-F238E27FC236}">
                <a16:creationId xmlns:a16="http://schemas.microsoft.com/office/drawing/2014/main" id="{348A48B5-6368-8A10-670A-083DAE770174}"/>
              </a:ext>
            </a:extLst>
          </p:cNvPr>
          <p:cNvPicPr>
            <a:picLocks noChangeAspect="1"/>
          </p:cNvPicPr>
          <p:nvPr/>
        </p:nvPicPr>
        <p:blipFill>
          <a:blip r:embed="rId3"/>
          <a:stretch>
            <a:fillRect/>
          </a:stretch>
        </p:blipFill>
        <p:spPr>
          <a:xfrm>
            <a:off x="951305" y="1366860"/>
            <a:ext cx="10211036" cy="4574436"/>
          </a:xfrm>
          <a:prstGeom prst="rect">
            <a:avLst/>
          </a:prstGeom>
        </p:spPr>
      </p:pic>
    </p:spTree>
    <p:extLst>
      <p:ext uri="{BB962C8B-B14F-4D97-AF65-F5344CB8AC3E}">
        <p14:creationId xmlns:p14="http://schemas.microsoft.com/office/powerpoint/2010/main" val="418113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4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18" dur="4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additive="base">
                                        <p:cTn id="23" dur="4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24" dur="4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1" name="圖片 10" descr="一張含有 文字, 軟體, 多媒體軟體, 螢幕擷取畫面 的圖片&#10;&#10;自動產生的描述">
            <a:extLst>
              <a:ext uri="{FF2B5EF4-FFF2-40B4-BE49-F238E27FC236}">
                <a16:creationId xmlns:a16="http://schemas.microsoft.com/office/drawing/2014/main" id="{4DC686B7-94C2-115F-CD39-C0C8C3E95B55}"/>
              </a:ext>
            </a:extLst>
          </p:cNvPr>
          <p:cNvPicPr>
            <a:picLocks noChangeAspect="1"/>
          </p:cNvPicPr>
          <p:nvPr/>
        </p:nvPicPr>
        <p:blipFill>
          <a:blip r:embed="rId3"/>
          <a:srcRect b="26970"/>
          <a:stretch/>
        </p:blipFill>
        <p:spPr>
          <a:xfrm>
            <a:off x="20" y="2584184"/>
            <a:ext cx="12191980" cy="4273816"/>
          </a:xfrm>
          <a:prstGeom prst="rect">
            <a:avLst/>
          </a:prstGeom>
        </p:spPr>
      </p:pic>
      <p:sp>
        <p:nvSpPr>
          <p:cNvPr id="12" name="文字方塊 11">
            <a:extLst>
              <a:ext uri="{FF2B5EF4-FFF2-40B4-BE49-F238E27FC236}">
                <a16:creationId xmlns:a16="http://schemas.microsoft.com/office/drawing/2014/main" id="{576A1EB2-38C2-9073-543F-81DDA537A99F}"/>
              </a:ext>
            </a:extLst>
          </p:cNvPr>
          <p:cNvSpPr txBox="1"/>
          <p:nvPr/>
        </p:nvSpPr>
        <p:spPr>
          <a:xfrm>
            <a:off x="382565" y="251090"/>
            <a:ext cx="11348517" cy="523220"/>
          </a:xfrm>
          <a:prstGeom prst="rect">
            <a:avLst/>
          </a:prstGeom>
          <a:noFill/>
        </p:spPr>
        <p:txBody>
          <a:bodyPr wrap="square" rtlCol="0">
            <a:spAutoFit/>
          </a:bodyPr>
          <a:lstStyle/>
          <a:p>
            <a:r>
              <a:rPr kumimoji="1" lang="en-US" altLang="zh-CN" sz="2800" b="1" dirty="0"/>
              <a:t>0  GitHub</a:t>
            </a:r>
            <a:r>
              <a:rPr kumimoji="1" lang="zh-CN" altLang="en-US" sz="2800" b="1" dirty="0"/>
              <a:t> </a:t>
            </a:r>
            <a:r>
              <a:rPr kumimoji="1" lang="en-US" altLang="zh-CN" sz="2800" b="1" dirty="0"/>
              <a:t>repo</a:t>
            </a:r>
            <a:r>
              <a:rPr kumimoji="1" lang="zh-CN" altLang="en-US" sz="2800" b="1" dirty="0"/>
              <a:t> </a:t>
            </a:r>
            <a:r>
              <a:rPr kumimoji="1" lang="en-US" altLang="zh-CN" sz="2800" b="1" dirty="0"/>
              <a:t>website</a:t>
            </a:r>
            <a:endParaRPr kumimoji="1" lang="en-US" altLang="zh-CN" sz="2800" dirty="0"/>
          </a:p>
        </p:txBody>
      </p:sp>
      <p:sp>
        <p:nvSpPr>
          <p:cNvPr id="13" name="文字方塊 12">
            <a:extLst>
              <a:ext uri="{FF2B5EF4-FFF2-40B4-BE49-F238E27FC236}">
                <a16:creationId xmlns:a16="http://schemas.microsoft.com/office/drawing/2014/main" id="{7BF685C6-92AF-FFA6-F7B3-C1FDD7FF367B}"/>
              </a:ext>
            </a:extLst>
          </p:cNvPr>
          <p:cNvSpPr txBox="1"/>
          <p:nvPr/>
        </p:nvSpPr>
        <p:spPr>
          <a:xfrm>
            <a:off x="224735" y="748520"/>
            <a:ext cx="11664176" cy="2031325"/>
          </a:xfrm>
          <a:prstGeom prst="rect">
            <a:avLst/>
          </a:prstGeom>
          <a:noFill/>
        </p:spPr>
        <p:txBody>
          <a:bodyPr wrap="square" rtlCol="0">
            <a:spAutoFit/>
          </a:bodyPr>
          <a:lstStyle/>
          <a:p>
            <a:r>
              <a:rPr kumimoji="1" lang="en-US" altLang="zh-MO" dirty="0">
                <a:latin typeface="Times New Roman" panose="02020603050405020304" pitchFamily="18" charset="0"/>
                <a:cs typeface="Times New Roman" panose="02020603050405020304" pitchFamily="18" charset="0"/>
              </a:rPr>
              <a:t> Repo Root: </a:t>
            </a:r>
            <a:r>
              <a:rPr kumimoji="1" lang="en-US" altLang="zh-MO" dirty="0">
                <a:latin typeface="Times New Roman" panose="02020603050405020304" pitchFamily="18" charset="0"/>
                <a:cs typeface="Times New Roman" panose="02020603050405020304" pitchFamily="18" charset="0"/>
                <a:hlinkClick r:id="rId4"/>
              </a:rPr>
              <a:t>https://github.com/hyz-courses/CISC3024-Pattern-Recognition/tree/master</a:t>
            </a:r>
            <a:endParaRPr kumimoji="1" lang="en-US" altLang="zh-MO" dirty="0">
              <a:latin typeface="Times New Roman" panose="02020603050405020304" pitchFamily="18" charset="0"/>
              <a:cs typeface="Times New Roman" panose="02020603050405020304" pitchFamily="18" charset="0"/>
            </a:endParaRPr>
          </a:p>
          <a:p>
            <a:endParaRPr kumimoji="1" lang="en-US" altLang="zh-MO" dirty="0">
              <a:latin typeface="Times New Roman" panose="02020603050405020304" pitchFamily="18" charset="0"/>
              <a:cs typeface="Times New Roman" panose="02020603050405020304" pitchFamily="18" charset="0"/>
            </a:endParaRPr>
          </a:p>
          <a:p>
            <a:pPr lvl="1"/>
            <a:r>
              <a:rPr kumimoji="1" lang="en-US" altLang="zh-MO" dirty="0">
                <a:latin typeface="Times New Roman" panose="02020603050405020304" pitchFamily="18" charset="0"/>
                <a:cs typeface="Times New Roman" panose="02020603050405020304" pitchFamily="18" charset="0"/>
              </a:rPr>
              <a:t>❏ </a:t>
            </a:r>
            <a:r>
              <a:rPr kumimoji="1" lang="en-US" altLang="zh-MO" dirty="0" err="1">
                <a:latin typeface="Times New Roman" panose="02020603050405020304" pitchFamily="18" charset="0"/>
                <a:cs typeface="Times New Roman" panose="02020603050405020304" pitchFamily="18" charset="0"/>
              </a:rPr>
              <a:t>ipynb</a:t>
            </a:r>
            <a:r>
              <a:rPr kumimoji="1" lang="en-US" altLang="zh-MO" dirty="0">
                <a:latin typeface="Times New Roman" panose="02020603050405020304" pitchFamily="18" charset="0"/>
                <a:cs typeface="Times New Roman" panose="02020603050405020304" pitchFamily="18" charset="0"/>
              </a:rPr>
              <a:t> Source file: </a:t>
            </a:r>
            <a:r>
              <a:rPr kumimoji="1" lang="en-US" altLang="zh-MO" dirty="0">
                <a:latin typeface="Times New Roman" panose="02020603050405020304" pitchFamily="18" charset="0"/>
                <a:cs typeface="Times New Roman" panose="02020603050405020304" pitchFamily="18" charset="0"/>
                <a:hlinkClick r:id="rId5"/>
              </a:rPr>
              <a:t>https://github.com/hyz-courses/CISC3024-Pattern</a:t>
            </a:r>
            <a:r>
              <a:rPr kumimoji="1" lang="en-US" altLang="zh-CN" dirty="0">
                <a:latin typeface="Times New Roman" panose="02020603050405020304" pitchFamily="18" charset="0"/>
                <a:cs typeface="Times New Roman" panose="02020603050405020304" pitchFamily="18" charset="0"/>
                <a:hlinkClick r:id="rId5"/>
              </a:rPr>
              <a:t>-</a:t>
            </a:r>
            <a:r>
              <a:rPr kumimoji="1" lang="en-US" altLang="zh-MO" dirty="0">
                <a:latin typeface="Times New Roman" panose="02020603050405020304" pitchFamily="18" charset="0"/>
                <a:cs typeface="Times New Roman" panose="02020603050405020304" pitchFamily="18" charset="0"/>
                <a:hlinkClick r:id="rId5"/>
              </a:rPr>
              <a:t>Recognition/blob/master/Final_Project/main.ipynb</a:t>
            </a:r>
            <a:endParaRPr kumimoji="1" lang="en-US" altLang="zh-MO" dirty="0">
              <a:latin typeface="Times New Roman" panose="02020603050405020304" pitchFamily="18" charset="0"/>
              <a:cs typeface="Times New Roman" panose="02020603050405020304" pitchFamily="18" charset="0"/>
            </a:endParaRPr>
          </a:p>
          <a:p>
            <a:pPr lvl="1"/>
            <a:r>
              <a:rPr kumimoji="1" lang="en-US" altLang="zh-MO" dirty="0">
                <a:latin typeface="Times New Roman" panose="02020603050405020304" pitchFamily="18" charset="0"/>
                <a:cs typeface="Times New Roman" panose="02020603050405020304" pitchFamily="18" charset="0"/>
              </a:rPr>
              <a:t>❏ PDF Preview: </a:t>
            </a:r>
            <a:r>
              <a:rPr kumimoji="1" lang="en-US" altLang="zh-MO" dirty="0">
                <a:latin typeface="Times New Roman" panose="02020603050405020304" pitchFamily="18" charset="0"/>
                <a:cs typeface="Times New Roman" panose="02020603050405020304" pitchFamily="18" charset="0"/>
                <a:hlinkClick r:id="rId6"/>
              </a:rPr>
              <a:t>https://</a:t>
            </a:r>
            <a:r>
              <a:rPr kumimoji="1" lang="en-US" altLang="zh-MO" dirty="0" err="1">
                <a:latin typeface="Times New Roman" panose="02020603050405020304" pitchFamily="18" charset="0"/>
                <a:cs typeface="Times New Roman" panose="02020603050405020304" pitchFamily="18" charset="0"/>
                <a:hlinkClick r:id="rId6"/>
              </a:rPr>
              <a:t>github.com</a:t>
            </a:r>
            <a:r>
              <a:rPr kumimoji="1" lang="en-US" altLang="zh-MO" dirty="0">
                <a:latin typeface="Times New Roman" panose="02020603050405020304" pitchFamily="18" charset="0"/>
                <a:cs typeface="Times New Roman" panose="02020603050405020304" pitchFamily="18" charset="0"/>
                <a:hlinkClick r:id="rId6"/>
              </a:rPr>
              <a:t>/</a:t>
            </a:r>
            <a:r>
              <a:rPr kumimoji="1" lang="en-US" altLang="zh-MO" dirty="0" err="1">
                <a:latin typeface="Times New Roman" panose="02020603050405020304" pitchFamily="18" charset="0"/>
                <a:cs typeface="Times New Roman" panose="02020603050405020304" pitchFamily="18" charset="0"/>
                <a:hlinkClick r:id="rId6"/>
              </a:rPr>
              <a:t>hyz</a:t>
            </a:r>
            <a:r>
              <a:rPr kumimoji="1" lang="en-US" altLang="zh-MO" dirty="0">
                <a:latin typeface="Times New Roman" panose="02020603050405020304" pitchFamily="18" charset="0"/>
                <a:cs typeface="Times New Roman" panose="02020603050405020304" pitchFamily="18" charset="0"/>
                <a:hlinkClick r:id="rId6"/>
              </a:rPr>
              <a:t>-courses/CISC3024-Pattern-Recognition/blob/master/</a:t>
            </a:r>
            <a:r>
              <a:rPr kumimoji="1" lang="en-US" altLang="zh-MO" dirty="0" err="1">
                <a:latin typeface="Times New Roman" panose="02020603050405020304" pitchFamily="18" charset="0"/>
                <a:cs typeface="Times New Roman" panose="02020603050405020304" pitchFamily="18" charset="0"/>
                <a:hlinkClick r:id="rId6"/>
              </a:rPr>
              <a:t>Final_Project</a:t>
            </a:r>
            <a:r>
              <a:rPr kumimoji="1" lang="en-US" altLang="zh-MO" dirty="0">
                <a:latin typeface="Times New Roman" panose="02020603050405020304" pitchFamily="18" charset="0"/>
                <a:cs typeface="Times New Roman" panose="02020603050405020304" pitchFamily="18" charset="0"/>
                <a:hlinkClick r:id="rId6"/>
              </a:rPr>
              <a:t>/</a:t>
            </a:r>
            <a:r>
              <a:rPr kumimoji="1" lang="en-US" altLang="zh-MO" dirty="0" err="1">
                <a:latin typeface="Times New Roman" panose="02020603050405020304" pitchFamily="18" charset="0"/>
                <a:cs typeface="Times New Roman" panose="02020603050405020304" pitchFamily="18" charset="0"/>
                <a:hlinkClick r:id="rId6"/>
              </a:rPr>
              <a:t>preview.html</a:t>
            </a:r>
            <a:endParaRPr kumimoji="1" lang="en-US" altLang="zh-MO" dirty="0">
              <a:latin typeface="Times New Roman" panose="02020603050405020304" pitchFamily="18" charset="0"/>
              <a:cs typeface="Times New Roman" panose="02020603050405020304" pitchFamily="18" charset="0"/>
            </a:endParaRPr>
          </a:p>
          <a:p>
            <a:r>
              <a:rPr kumimoji="1" lang="en-US" altLang="zh-MO" dirty="0">
                <a:latin typeface="Times New Roman" panose="02020603050405020304" pitchFamily="18" charset="0"/>
                <a:cs typeface="Times New Roman" panose="02020603050405020304" pitchFamily="18" charset="0"/>
              </a:rPr>
              <a:t> </a:t>
            </a:r>
            <a:endParaRPr kumimoji="1" lang="zh-MO" altLang="en-US" dirty="0">
              <a:latin typeface="Times New Roman" panose="02020603050405020304" pitchFamily="18" charset="0"/>
              <a:cs typeface="Times New Roman" panose="02020603050405020304" pitchFamily="18" charset="0"/>
            </a:endParaRPr>
          </a:p>
        </p:txBody>
      </p:sp>
      <p:pic>
        <p:nvPicPr>
          <p:cNvPr id="1025" name="Picture 1" descr="page6image2073328">
            <a:extLst>
              <a:ext uri="{FF2B5EF4-FFF2-40B4-BE49-F238E27FC236}">
                <a16:creationId xmlns:a16="http://schemas.microsoft.com/office/drawing/2014/main" id="{4A297B38-CA92-5083-D9E8-5F98A74EF8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4597400" cy="165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6image2073328">
            <a:extLst>
              <a:ext uri="{FF2B5EF4-FFF2-40B4-BE49-F238E27FC236}">
                <a16:creationId xmlns:a16="http://schemas.microsoft.com/office/drawing/2014/main" id="{B6341352-DB29-AD85-240E-18FBCA6B21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4597400" cy="16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54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8DD92-9091-7BD2-8A81-0D8A34BADECB}"/>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1C573085-0E66-023D-5E2F-600931A3D127}"/>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3  Coding Training and Evaluation Functions</a:t>
            </a:r>
          </a:p>
          <a:p>
            <a:r>
              <a:rPr kumimoji="1" lang="en-US" altLang="zh-CN" sz="2800" b="1" dirty="0"/>
              <a:t>	</a:t>
            </a:r>
            <a:r>
              <a:rPr kumimoji="1" lang="en-US" altLang="zh-CN" sz="2800" dirty="0"/>
              <a:t>3.6</a:t>
            </a:r>
            <a:r>
              <a:rPr kumimoji="1" lang="zh-CN" altLang="en-US" sz="2800" dirty="0"/>
              <a:t> </a:t>
            </a:r>
            <a:r>
              <a:rPr kumimoji="1" lang="en-US" altLang="zh-CN" sz="2800" dirty="0"/>
              <a:t>Experiment 3-1(Rotation </a:t>
            </a:r>
            <a:r>
              <a:rPr kumimoji="1" lang="en-US" altLang="zh-CN" sz="2800" b="1" u="sng" dirty="0">
                <a:solidFill>
                  <a:srgbClr val="00D8BB"/>
                </a:solidFill>
              </a:rPr>
              <a:t>Angles</a:t>
            </a:r>
            <a:r>
              <a:rPr kumimoji="1" lang="en-US" altLang="zh-CN" sz="2800" dirty="0"/>
              <a:t> and </a:t>
            </a:r>
            <a:r>
              <a:rPr kumimoji="1" lang="en-US" altLang="zh-CN" sz="2800" b="1" u="sng" dirty="0">
                <a:solidFill>
                  <a:srgbClr val="00D8BB"/>
                </a:solidFill>
              </a:rPr>
              <a:t>Crop</a:t>
            </a:r>
            <a:r>
              <a:rPr kumimoji="1" lang="en-US" altLang="zh-CN" sz="2800" dirty="0"/>
              <a:t> Percentages): </a:t>
            </a:r>
            <a:endParaRPr kumimoji="1" lang="en-US" altLang="zh-CN" sz="2800" b="1" dirty="0"/>
          </a:p>
        </p:txBody>
      </p:sp>
      <p:sp>
        <p:nvSpPr>
          <p:cNvPr id="6" name="文字方塊 5">
            <a:extLst>
              <a:ext uri="{FF2B5EF4-FFF2-40B4-BE49-F238E27FC236}">
                <a16:creationId xmlns:a16="http://schemas.microsoft.com/office/drawing/2014/main" id="{EC02451A-3F9C-A565-7E71-861923BAA20C}"/>
              </a:ext>
            </a:extLst>
          </p:cNvPr>
          <p:cNvSpPr txBox="1"/>
          <p:nvPr/>
        </p:nvSpPr>
        <p:spPr>
          <a:xfrm>
            <a:off x="658835" y="1453664"/>
            <a:ext cx="10795975" cy="3970318"/>
          </a:xfrm>
          <a:prstGeom prst="rect">
            <a:avLst/>
          </a:prstGeom>
          <a:noFill/>
        </p:spPr>
        <p:txBody>
          <a:bodyPr wrap="square" rtlCol="0">
            <a:spAutoFit/>
          </a:bodyPr>
          <a:lstStyle/>
          <a:p>
            <a:pPr lvl="0"/>
            <a:r>
              <a:rPr lang="en-US" altLang="zh-MO" sz="2800" dirty="0">
                <a:latin typeface="Times New Roman" panose="02020603050405020304" pitchFamily="18" charset="0"/>
                <a:cs typeface="Times New Roman" panose="02020603050405020304" pitchFamily="18" charset="0"/>
              </a:rPr>
              <a:t>For the second set of experiments on transform, we combined </a:t>
            </a:r>
            <a:r>
              <a:rPr lang="en-US" altLang="zh-MO" sz="2800" b="1" u="sng" dirty="0">
                <a:solidFill>
                  <a:srgbClr val="00D8BB"/>
                </a:solidFill>
                <a:latin typeface="Times New Roman" panose="02020603050405020304" pitchFamily="18" charset="0"/>
                <a:cs typeface="Times New Roman" panose="02020603050405020304" pitchFamily="18" charset="0"/>
              </a:rPr>
              <a:t>aspect ratio and contrast factor</a:t>
            </a:r>
            <a:r>
              <a:rPr lang="en-US" altLang="zh-MO" sz="2800" dirty="0">
                <a:latin typeface="Times New Roman" panose="02020603050405020304" pitchFamily="18" charset="0"/>
                <a:cs typeface="Times New Roman" panose="02020603050405020304" pitchFamily="18" charset="0"/>
              </a:rPr>
              <a:t>, as these 2 hyperparameters have a stronger transformation and generalization capability for images compared to the 3-1 experiment. We used grid search to test and analyze 4x4 combinations separately.</a:t>
            </a:r>
          </a:p>
          <a:p>
            <a:pPr lvl="0"/>
            <a:endParaRPr lang="en-US" altLang="zh-MO" sz="2800" dirty="0">
              <a:latin typeface="Times New Roman" panose="02020603050405020304" pitchFamily="18" charset="0"/>
              <a:cs typeface="Times New Roman" panose="02020603050405020304" pitchFamily="18" charset="0"/>
            </a:endParaRPr>
          </a:p>
          <a:p>
            <a:r>
              <a:rPr lang="en-US" altLang="zh-MO" sz="2800" b="1" u="sng" dirty="0">
                <a:solidFill>
                  <a:srgbClr val="00D8BB"/>
                </a:solidFill>
                <a:latin typeface="Times New Roman" panose="02020603050405020304" pitchFamily="18" charset="0"/>
                <a:cs typeface="Times New Roman" panose="02020603050405020304" pitchFamily="18" charset="0"/>
              </a:rPr>
              <a:t>Aspect Ratios</a:t>
            </a:r>
            <a:r>
              <a:rPr lang="en-US" altLang="zh-MO" sz="2800" dirty="0">
                <a:latin typeface="Times New Roman" panose="02020603050405020304" pitchFamily="18" charset="0"/>
                <a:cs typeface="Times New Roman" panose="02020603050405020304" pitchFamily="18" charset="0"/>
              </a:rPr>
              <a:t>: </a:t>
            </a:r>
            <a:r>
              <a:rPr lang="en-US" altLang="zh-MO" sz="2800" b="1" u="sng" dirty="0">
                <a:solidFill>
                  <a:srgbClr val="00D8BB"/>
                </a:solidFill>
                <a:latin typeface="Times New Roman" panose="02020603050405020304" pitchFamily="18" charset="0"/>
                <a:cs typeface="Times New Roman" panose="02020603050405020304" pitchFamily="18" charset="0"/>
              </a:rPr>
              <a:t>Range of aspect ratios of the random crop</a:t>
            </a:r>
            <a:r>
              <a:rPr lang="en-US" altLang="zh-MO" sz="2800" dirty="0">
                <a:latin typeface="Times New Roman" panose="02020603050405020304" pitchFamily="18" charset="0"/>
                <a:cs typeface="Times New Roman" panose="02020603050405020304" pitchFamily="18" charset="0"/>
              </a:rPr>
              <a:t>. </a:t>
            </a:r>
            <a:br>
              <a:rPr lang="en-US" altLang="zh-MO" sz="2800" dirty="0">
                <a:latin typeface="Times New Roman" panose="02020603050405020304" pitchFamily="18" charset="0"/>
                <a:cs typeface="Times New Roman" panose="02020603050405020304" pitchFamily="18" charset="0"/>
              </a:rPr>
            </a:br>
            <a:r>
              <a:rPr lang="en-US" altLang="zh-MO" sz="2800" dirty="0">
                <a:latin typeface="Times New Roman" panose="02020603050405020304" pitchFamily="18" charset="0"/>
                <a:cs typeface="Times New Roman" panose="02020603050405020304" pitchFamily="18" charset="0"/>
              </a:rPr>
              <a:t>For example, (0.75, 1.3333) allows crop aspect ratios from 3:4 to 4:3. Default: (0.75, 1.3333333333333333) </a:t>
            </a:r>
          </a:p>
        </p:txBody>
      </p:sp>
      <p:sp>
        <p:nvSpPr>
          <p:cNvPr id="7" name="文字方塊 6">
            <a:extLst>
              <a:ext uri="{FF2B5EF4-FFF2-40B4-BE49-F238E27FC236}">
                <a16:creationId xmlns:a16="http://schemas.microsoft.com/office/drawing/2014/main" id="{B5F836A8-4887-B0F2-E374-877DD4C1B8C9}"/>
              </a:ext>
            </a:extLst>
          </p:cNvPr>
          <p:cNvSpPr txBox="1"/>
          <p:nvPr/>
        </p:nvSpPr>
        <p:spPr>
          <a:xfrm>
            <a:off x="-2286000" y="2423160"/>
            <a:ext cx="184731" cy="369332"/>
          </a:xfrm>
          <a:prstGeom prst="rect">
            <a:avLst/>
          </a:prstGeom>
          <a:noFill/>
        </p:spPr>
        <p:txBody>
          <a:bodyPr wrap="none" rtlCol="0">
            <a:spAutoFit/>
          </a:bodyPr>
          <a:lstStyle/>
          <a:p>
            <a:endParaRPr kumimoji="1" lang="zh-MO" altLang="en-US" dirty="0"/>
          </a:p>
        </p:txBody>
      </p:sp>
      <p:pic>
        <p:nvPicPr>
          <p:cNvPr id="4" name="圖片 3" descr="一張含有 文字, 螢幕擷取畫面, 字型 的圖片&#10;&#10;自動產生的描述">
            <a:extLst>
              <a:ext uri="{FF2B5EF4-FFF2-40B4-BE49-F238E27FC236}">
                <a16:creationId xmlns:a16="http://schemas.microsoft.com/office/drawing/2014/main" id="{7C059A3E-5041-56A4-5632-4F0F44E6FBED}"/>
              </a:ext>
            </a:extLst>
          </p:cNvPr>
          <p:cNvPicPr>
            <a:picLocks noChangeAspect="1"/>
          </p:cNvPicPr>
          <p:nvPr/>
        </p:nvPicPr>
        <p:blipFill>
          <a:blip r:embed="rId2"/>
          <a:stretch>
            <a:fillRect/>
          </a:stretch>
        </p:blipFill>
        <p:spPr>
          <a:xfrm>
            <a:off x="1012824" y="251090"/>
            <a:ext cx="10199579" cy="6149710"/>
          </a:xfrm>
          <a:prstGeom prst="rect">
            <a:avLst/>
          </a:prstGeom>
        </p:spPr>
      </p:pic>
    </p:spTree>
    <p:extLst>
      <p:ext uri="{BB962C8B-B14F-4D97-AF65-F5344CB8AC3E}">
        <p14:creationId xmlns:p14="http://schemas.microsoft.com/office/powerpoint/2010/main" val="35907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6">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D510A-4FD8-DED4-4BD8-175B463C679F}"/>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1AFE5583-D5E9-18FF-F285-B5C18C133422}"/>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3  Coding Training and Evaluation Functions</a:t>
            </a:r>
          </a:p>
          <a:p>
            <a:r>
              <a:rPr kumimoji="1" lang="en-US" altLang="zh-CN" sz="2800" b="1" dirty="0"/>
              <a:t>	</a:t>
            </a:r>
            <a:r>
              <a:rPr kumimoji="1" lang="en-US" altLang="zh-CN" sz="2800" dirty="0"/>
              <a:t> 3.6</a:t>
            </a:r>
            <a:r>
              <a:rPr kumimoji="1" lang="zh-CN" altLang="en-US" sz="2800" dirty="0"/>
              <a:t> </a:t>
            </a:r>
            <a:r>
              <a:rPr kumimoji="1" lang="en-US" altLang="zh-CN" sz="2800" dirty="0"/>
              <a:t>Experiment 3-1(Rotation Angles and Crop Percentages): </a:t>
            </a:r>
            <a:endParaRPr kumimoji="1" lang="en-US" altLang="zh-CN" sz="2800" b="1" dirty="0"/>
          </a:p>
        </p:txBody>
      </p:sp>
      <p:sp>
        <p:nvSpPr>
          <p:cNvPr id="7" name="文字方塊 6">
            <a:extLst>
              <a:ext uri="{FF2B5EF4-FFF2-40B4-BE49-F238E27FC236}">
                <a16:creationId xmlns:a16="http://schemas.microsoft.com/office/drawing/2014/main" id="{D49B3400-26EC-9DF2-302A-19A037C13012}"/>
              </a:ext>
            </a:extLst>
          </p:cNvPr>
          <p:cNvSpPr txBox="1"/>
          <p:nvPr/>
        </p:nvSpPr>
        <p:spPr>
          <a:xfrm>
            <a:off x="-2286000" y="2423160"/>
            <a:ext cx="184731" cy="369332"/>
          </a:xfrm>
          <a:prstGeom prst="rect">
            <a:avLst/>
          </a:prstGeom>
          <a:noFill/>
        </p:spPr>
        <p:txBody>
          <a:bodyPr wrap="none" rtlCol="0">
            <a:spAutoFit/>
          </a:bodyPr>
          <a:lstStyle/>
          <a:p>
            <a:endParaRPr kumimoji="1" lang="zh-MO" altLang="en-US" dirty="0"/>
          </a:p>
        </p:txBody>
      </p:sp>
      <p:pic>
        <p:nvPicPr>
          <p:cNvPr id="3" name="圖片 2">
            <a:extLst>
              <a:ext uri="{FF2B5EF4-FFF2-40B4-BE49-F238E27FC236}">
                <a16:creationId xmlns:a16="http://schemas.microsoft.com/office/drawing/2014/main" id="{A1220E59-51C1-5DA3-0151-E4E38643539E}"/>
              </a:ext>
            </a:extLst>
          </p:cNvPr>
          <p:cNvPicPr>
            <a:picLocks noChangeAspect="1"/>
          </p:cNvPicPr>
          <p:nvPr/>
        </p:nvPicPr>
        <p:blipFill>
          <a:blip r:embed="rId2"/>
          <a:srcRect/>
          <a:stretch/>
        </p:blipFill>
        <p:spPr bwMode="auto">
          <a:xfrm>
            <a:off x="6457425" y="1142439"/>
            <a:ext cx="5665995" cy="5646981"/>
          </a:xfrm>
          <a:prstGeom prst="rect">
            <a:avLst/>
          </a:prstGeom>
          <a:noFill/>
          <a:ln>
            <a:noFill/>
          </a:ln>
        </p:spPr>
      </p:pic>
      <p:sp>
        <p:nvSpPr>
          <p:cNvPr id="6" name="文字方塊 5">
            <a:extLst>
              <a:ext uri="{FF2B5EF4-FFF2-40B4-BE49-F238E27FC236}">
                <a16:creationId xmlns:a16="http://schemas.microsoft.com/office/drawing/2014/main" id="{1BC084B0-D2B5-B4E7-66F6-B47D421B61DA}"/>
              </a:ext>
            </a:extLst>
          </p:cNvPr>
          <p:cNvSpPr txBox="1"/>
          <p:nvPr/>
        </p:nvSpPr>
        <p:spPr>
          <a:xfrm>
            <a:off x="624241" y="1441497"/>
            <a:ext cx="10538100" cy="4832092"/>
          </a:xfrm>
          <a:prstGeom prst="rect">
            <a:avLst/>
          </a:prstGeom>
          <a:noFill/>
        </p:spPr>
        <p:txBody>
          <a:bodyPr wrap="square" rtlCol="0">
            <a:spAutoFit/>
          </a:bodyPr>
          <a:lstStyle/>
          <a:p>
            <a:r>
              <a:rPr lang="en-US" altLang="zh-MO" sz="2800" dirty="0">
                <a:latin typeface="Times New Roman" panose="02020603050405020304" pitchFamily="18" charset="0"/>
                <a:cs typeface="Times New Roman" panose="02020603050405020304" pitchFamily="18" charset="0"/>
              </a:rPr>
              <a:t>Result: </a:t>
            </a:r>
          </a:p>
          <a:p>
            <a:pPr marL="514350" indent="-514350">
              <a:buFont typeface="+mj-lt"/>
              <a:buAutoNum type="arabicPeriod"/>
            </a:pPr>
            <a:r>
              <a:rPr lang="en-US" altLang="zh-MO" sz="2800" dirty="0">
                <a:latin typeface="Times New Roman" panose="02020603050405020304" pitchFamily="18" charset="0"/>
                <a:cs typeface="Times New Roman" panose="02020603050405020304" pitchFamily="18" charset="0"/>
              </a:rPr>
              <a:t>The experiment yielded unexpectedly but reasonably results</a:t>
            </a:r>
            <a:br>
              <a:rPr lang="en-US" altLang="zh-MO" sz="2800" dirty="0">
                <a:latin typeface="Times New Roman" panose="02020603050405020304" pitchFamily="18" charset="0"/>
                <a:cs typeface="Times New Roman" panose="02020603050405020304" pitchFamily="18" charset="0"/>
              </a:rPr>
            </a:br>
            <a:r>
              <a:rPr lang="en-US" altLang="zh-MO" sz="2800" dirty="0">
                <a:latin typeface="Times New Roman" panose="02020603050405020304" pitchFamily="18" charset="0"/>
                <a:cs typeface="Times New Roman" panose="02020603050405020304" pitchFamily="18" charset="0"/>
              </a:rPr>
              <a:t> (</a:t>
            </a:r>
            <a:r>
              <a:rPr lang="en-US" altLang="zh-MO" sz="2800" b="1" u="sng" dirty="0">
                <a:solidFill>
                  <a:srgbClr val="00D8BB"/>
                </a:solidFill>
                <a:latin typeface="Times New Roman" panose="02020603050405020304" pitchFamily="18" charset="0"/>
                <a:cs typeface="Times New Roman" panose="02020603050405020304" pitchFamily="18" charset="0"/>
              </a:rPr>
              <a:t>aspect ratios = 0.75 &amp; contrast factors = 1.8</a:t>
            </a:r>
            <a:r>
              <a:rPr lang="en-US" altLang="zh-MO" sz="2800" dirty="0">
                <a:latin typeface="Times New Roman" panose="02020603050405020304" pitchFamily="18" charset="0"/>
                <a:cs typeface="Times New Roman" panose="02020603050405020304" pitchFamily="18" charset="0"/>
              </a:rPr>
              <a:t>).</a:t>
            </a:r>
          </a:p>
          <a:p>
            <a:pPr marL="514350" indent="-514350">
              <a:buFont typeface="+mj-lt"/>
              <a:buAutoNum type="arabicPeriod"/>
            </a:pPr>
            <a:r>
              <a:rPr lang="en-US" altLang="zh-MO" sz="2800" dirty="0">
                <a:latin typeface="Times New Roman" panose="02020603050405020304" pitchFamily="18" charset="0"/>
                <a:cs typeface="Times New Roman" panose="02020603050405020304" pitchFamily="18" charset="0"/>
              </a:rPr>
              <a:t>Specifically, this means that the values of </a:t>
            </a:r>
            <a:r>
              <a:rPr lang="en-US" altLang="zh-MO" sz="2800" b="1" u="sng" dirty="0">
                <a:solidFill>
                  <a:srgbClr val="00D8BB"/>
                </a:solidFill>
                <a:latin typeface="Times New Roman" panose="02020603050405020304" pitchFamily="18" charset="0"/>
                <a:cs typeface="Times New Roman" panose="02020603050405020304" pitchFamily="18" charset="0"/>
              </a:rPr>
              <a:t>all pixels in the images were randomly multiplied by 0.5556 to 1.8 </a:t>
            </a:r>
            <a:r>
              <a:rPr lang="en-US" altLang="zh-MO" sz="2800" dirty="0">
                <a:latin typeface="Times New Roman" panose="02020603050405020304" pitchFamily="18" charset="0"/>
                <a:cs typeface="Times New Roman" panose="02020603050405020304" pitchFamily="18" charset="0"/>
              </a:rPr>
              <a:t>(contrast transform)and clipped within the integer range of [0, 255], while the cropped aspect ratio was between (3/4, 4/3).</a:t>
            </a:r>
          </a:p>
          <a:p>
            <a:pPr marL="514350" indent="-514350">
              <a:buFont typeface="+mj-lt"/>
              <a:buAutoNum type="arabicPeriod"/>
            </a:pPr>
            <a:r>
              <a:rPr lang="en-US" altLang="zh-MO" sz="2800" dirty="0">
                <a:latin typeface="Times New Roman" panose="02020603050405020304" pitchFamily="18" charset="0"/>
                <a:cs typeface="Times New Roman" panose="02020603050405020304" pitchFamily="18" charset="0"/>
              </a:rPr>
              <a:t>We believe that a </a:t>
            </a:r>
            <a:r>
              <a:rPr lang="en-US" altLang="zh-MO" sz="2800" b="1" u="sng" dirty="0">
                <a:solidFill>
                  <a:srgbClr val="00D8BB"/>
                </a:solidFill>
                <a:latin typeface="Times New Roman" panose="02020603050405020304" pitchFamily="18" charset="0"/>
                <a:cs typeface="Times New Roman" panose="02020603050405020304" pitchFamily="18" charset="0"/>
              </a:rPr>
              <a:t>high contrast factor allows the model to better recognize data under different lighting conditions</a:t>
            </a:r>
            <a:r>
              <a:rPr lang="en-US" altLang="zh-MO" sz="2800" dirty="0">
                <a:latin typeface="Times New Roman" panose="02020603050405020304" pitchFamily="18" charset="0"/>
                <a:cs typeface="Times New Roman" panose="02020603050405020304" pitchFamily="18" charset="0"/>
              </a:rPr>
              <a:t>, leading to a more fitting effect.</a:t>
            </a:r>
          </a:p>
          <a:p>
            <a:endParaRPr lang="en-US" altLang="zh-MO" sz="2800"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A9F452ED-F490-49DA-A9E2-F345FA67ACE0}"/>
              </a:ext>
            </a:extLst>
          </p:cNvPr>
          <p:cNvPicPr>
            <a:picLocks noChangeAspect="1"/>
          </p:cNvPicPr>
          <p:nvPr/>
        </p:nvPicPr>
        <p:blipFill>
          <a:blip r:embed="rId3"/>
          <a:srcRect/>
          <a:stretch/>
        </p:blipFill>
        <p:spPr>
          <a:xfrm>
            <a:off x="951305" y="1241339"/>
            <a:ext cx="10211036" cy="4516419"/>
          </a:xfrm>
          <a:prstGeom prst="rect">
            <a:avLst/>
          </a:prstGeom>
        </p:spPr>
      </p:pic>
    </p:spTree>
    <p:extLst>
      <p:ext uri="{BB962C8B-B14F-4D97-AF65-F5344CB8AC3E}">
        <p14:creationId xmlns:p14="http://schemas.microsoft.com/office/powerpoint/2010/main" val="32203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4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23" dur="400"/>
                                        <p:tgtEl>
                                          <p:spTgt spid="6">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 calcmode="lin" valueType="num">
                                      <p:cBhvr additive="base">
                                        <p:cTn id="28" dur="400"/>
                                        <p:tgtEl>
                                          <p:spTgt spid="6">
                                            <p:txEl>
                                              <p:pRg st="1" end="1"/>
                                            </p:txEl>
                                          </p:spTgt>
                                        </p:tgtEl>
                                        <p:attrNameLst>
                                          <p:attrName>ppt_y</p:attrName>
                                        </p:attrNameLst>
                                      </p:cBhvr>
                                      <p:tavLst>
                                        <p:tav tm="0">
                                          <p:val>
                                            <p:strVal val="#ppt_y+#ppt_h*1.125000"/>
                                          </p:val>
                                        </p:tav>
                                        <p:tav tm="100000">
                                          <p:val>
                                            <p:strVal val="#ppt_y"/>
                                          </p:val>
                                        </p:tav>
                                      </p:tavLst>
                                    </p:anim>
                                    <p:animEffect transition="in" filter="wipe(up)">
                                      <p:cBhvr>
                                        <p:cTn id="29" dur="400"/>
                                        <p:tgtEl>
                                          <p:spTgt spid="6">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anim calcmode="lin" valueType="num">
                                      <p:cBhvr additive="base">
                                        <p:cTn id="34" dur="4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35" dur="400"/>
                                        <p:tgtEl>
                                          <p:spTgt spid="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6">
                                            <p:txEl>
                                              <p:pRg st="3" end="3"/>
                                            </p:txEl>
                                          </p:spTgt>
                                        </p:tgtEl>
                                        <p:attrNameLst>
                                          <p:attrName>style.visibility</p:attrName>
                                        </p:attrNameLst>
                                      </p:cBhvr>
                                      <p:to>
                                        <p:strVal val="visible"/>
                                      </p:to>
                                    </p:set>
                                    <p:anim calcmode="lin" valueType="num">
                                      <p:cBhvr additive="base">
                                        <p:cTn id="40" dur="400"/>
                                        <p:tgtEl>
                                          <p:spTgt spid="6">
                                            <p:txEl>
                                              <p:pRg st="3" end="3"/>
                                            </p:txEl>
                                          </p:spTgt>
                                        </p:tgtEl>
                                        <p:attrNameLst>
                                          <p:attrName>ppt_y</p:attrName>
                                        </p:attrNameLst>
                                      </p:cBhvr>
                                      <p:tavLst>
                                        <p:tav tm="0">
                                          <p:val>
                                            <p:strVal val="#ppt_y+#ppt_h*1.125000"/>
                                          </p:val>
                                        </p:tav>
                                        <p:tav tm="100000">
                                          <p:val>
                                            <p:strVal val="#ppt_y"/>
                                          </p:val>
                                        </p:tav>
                                      </p:tavLst>
                                    </p:anim>
                                    <p:animEffect transition="in" filter="wipe(up)">
                                      <p:cBhvr>
                                        <p:cTn id="41" dur="4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62BEC-8EC9-2F1F-7ECA-47FE2C80D53F}"/>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16619268-99BD-2626-3876-A1B958322D19}"/>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3  Coding Training and Evaluation Functions</a:t>
            </a:r>
          </a:p>
          <a:p>
            <a:r>
              <a:rPr kumimoji="1" lang="en-US" altLang="zh-CN" sz="2800" b="1" dirty="0"/>
              <a:t>	</a:t>
            </a:r>
            <a:r>
              <a:rPr kumimoji="1" lang="en-US" altLang="zh-CN" sz="2800" dirty="0"/>
              <a:t>3.7</a:t>
            </a:r>
            <a:r>
              <a:rPr kumimoji="1" lang="zh-CN" altLang="en-US" sz="2800" dirty="0"/>
              <a:t> </a:t>
            </a:r>
            <a:r>
              <a:rPr kumimoji="1" lang="en-US" altLang="zh-MO" sz="2800" dirty="0"/>
              <a:t>Experiment 4-1(</a:t>
            </a:r>
            <a:r>
              <a:rPr kumimoji="1" lang="en-US" altLang="zh-MO" sz="2800" b="1" u="sng" dirty="0">
                <a:solidFill>
                  <a:srgbClr val="00D8BB"/>
                </a:solidFill>
              </a:rPr>
              <a:t>NN Structure</a:t>
            </a:r>
            <a:r>
              <a:rPr kumimoji="1" lang="en-US" altLang="zh-MO" sz="2800" dirty="0"/>
              <a:t>):</a:t>
            </a:r>
            <a:r>
              <a:rPr kumimoji="1" lang="zh-TW" altLang="zh-MO" sz="2800" dirty="0"/>
              <a:t> </a:t>
            </a:r>
            <a:endParaRPr kumimoji="1" lang="en-US" altLang="zh-CN" sz="2800" dirty="0"/>
          </a:p>
        </p:txBody>
      </p:sp>
      <p:sp>
        <p:nvSpPr>
          <p:cNvPr id="6" name="文字方塊 5">
            <a:extLst>
              <a:ext uri="{FF2B5EF4-FFF2-40B4-BE49-F238E27FC236}">
                <a16:creationId xmlns:a16="http://schemas.microsoft.com/office/drawing/2014/main" id="{A3A56F4F-6038-F189-8D19-34F2FCF995E0}"/>
              </a:ext>
            </a:extLst>
          </p:cNvPr>
          <p:cNvSpPr txBox="1"/>
          <p:nvPr/>
        </p:nvSpPr>
        <p:spPr>
          <a:xfrm>
            <a:off x="382565" y="1476524"/>
            <a:ext cx="10795975" cy="4401205"/>
          </a:xfrm>
          <a:prstGeom prst="rect">
            <a:avLst/>
          </a:prstGeom>
          <a:noFill/>
        </p:spPr>
        <p:txBody>
          <a:bodyPr wrap="square" rtlCol="0">
            <a:spAutoFit/>
          </a:bodyPr>
          <a:lstStyle/>
          <a:p>
            <a:pPr marL="457200" lvl="0" indent="-457200">
              <a:buFont typeface="Arial" panose="020B0604020202020204" pitchFamily="34" charset="0"/>
              <a:buChar char="•"/>
            </a:pPr>
            <a:r>
              <a:rPr lang="en-US" altLang="zh-MO" sz="2800" dirty="0">
                <a:latin typeface="Times New Roman" panose="02020603050405020304" pitchFamily="18" charset="0"/>
                <a:cs typeface="Times New Roman" panose="02020603050405020304" pitchFamily="18" charset="0"/>
              </a:rPr>
              <a:t>In the final phase of the project, we tried various types of neural network architectures: </a:t>
            </a:r>
            <a:r>
              <a:rPr lang="en-US" altLang="zh-MO" sz="2800" b="1" u="sng" dirty="0">
                <a:solidFill>
                  <a:srgbClr val="00D8BB"/>
                </a:solidFill>
                <a:latin typeface="Times New Roman" panose="02020603050405020304" pitchFamily="18" charset="0"/>
                <a:cs typeface="Times New Roman" panose="02020603050405020304" pitchFamily="18" charset="0"/>
              </a:rPr>
              <a:t>VGG, LeNet-5, 2012 </a:t>
            </a:r>
            <a:r>
              <a:rPr lang="en-US" altLang="zh-MO" sz="2800" b="1" u="sng" dirty="0" err="1">
                <a:solidFill>
                  <a:srgbClr val="00D8BB"/>
                </a:solidFill>
                <a:latin typeface="Times New Roman" panose="02020603050405020304" pitchFamily="18" charset="0"/>
                <a:cs typeface="Times New Roman" panose="02020603050405020304" pitchFamily="18" charset="0"/>
              </a:rPr>
              <a:t>AlexNet</a:t>
            </a:r>
            <a:r>
              <a:rPr lang="en-US" altLang="zh-MO" sz="2800" b="1" u="sng" dirty="0">
                <a:solidFill>
                  <a:srgbClr val="00D8BB"/>
                </a:solidFill>
                <a:latin typeface="Times New Roman" panose="02020603050405020304" pitchFamily="18" charset="0"/>
                <a:cs typeface="Times New Roman" panose="02020603050405020304" pitchFamily="18" charset="0"/>
              </a:rPr>
              <a:t>, and 2014 </a:t>
            </a:r>
            <a:r>
              <a:rPr lang="en-US" altLang="zh-MO" sz="2800" b="1" u="sng" dirty="0" err="1">
                <a:solidFill>
                  <a:srgbClr val="00D8BB"/>
                </a:solidFill>
                <a:latin typeface="Times New Roman" panose="02020603050405020304" pitchFamily="18" charset="0"/>
                <a:cs typeface="Times New Roman" panose="02020603050405020304" pitchFamily="18" charset="0"/>
              </a:rPr>
              <a:t>GoogLeNet</a:t>
            </a:r>
            <a:r>
              <a:rPr lang="en-US" altLang="zh-MO" sz="2800" dirty="0">
                <a:latin typeface="Times New Roman" panose="02020603050405020304" pitchFamily="18" charset="0"/>
                <a:cs typeface="Times New Roman" panose="02020603050405020304" pitchFamily="18" charset="0"/>
              </a:rPr>
              <a:t> (their structures and code are presented below). </a:t>
            </a:r>
          </a:p>
          <a:p>
            <a:pPr marL="457200" lvl="0" indent="-457200">
              <a:buFont typeface="Arial" panose="020B0604020202020204" pitchFamily="34" charset="0"/>
              <a:buChar char="•"/>
            </a:pPr>
            <a:r>
              <a:rPr lang="en-US" altLang="zh-MO" sz="2800" dirty="0">
                <a:latin typeface="Times New Roman" panose="02020603050405020304" pitchFamily="18" charset="0"/>
                <a:cs typeface="Times New Roman" panose="02020603050405020304" pitchFamily="18" charset="0"/>
              </a:rPr>
              <a:t>We also used four different activation functions (</a:t>
            </a:r>
            <a:r>
              <a:rPr lang="en-US" altLang="zh-MO" sz="2800" b="1" u="sng" dirty="0" err="1">
                <a:solidFill>
                  <a:srgbClr val="00D8BB"/>
                </a:solidFill>
                <a:latin typeface="Times New Roman" panose="02020603050405020304" pitchFamily="18" charset="0"/>
                <a:cs typeface="Times New Roman" panose="02020603050405020304" pitchFamily="18" charset="0"/>
              </a:rPr>
              <a:t>ReLU</a:t>
            </a:r>
            <a:r>
              <a:rPr lang="en-US" altLang="zh-MO" sz="2800" b="1" u="sng" dirty="0">
                <a:solidFill>
                  <a:srgbClr val="00D8BB"/>
                </a:solidFill>
                <a:latin typeface="Times New Roman" panose="02020603050405020304" pitchFamily="18" charset="0"/>
                <a:cs typeface="Times New Roman" panose="02020603050405020304" pitchFamily="18" charset="0"/>
              </a:rPr>
              <a:t>, ELU, Leaky </a:t>
            </a:r>
            <a:r>
              <a:rPr lang="en-US" altLang="zh-MO" sz="2800" b="1" u="sng" dirty="0" err="1">
                <a:solidFill>
                  <a:srgbClr val="00D8BB"/>
                </a:solidFill>
                <a:latin typeface="Times New Roman" panose="02020603050405020304" pitchFamily="18" charset="0"/>
                <a:cs typeface="Times New Roman" panose="02020603050405020304" pitchFamily="18" charset="0"/>
              </a:rPr>
              <a:t>ReLU</a:t>
            </a:r>
            <a:r>
              <a:rPr lang="en-US" altLang="zh-MO" sz="2800" b="1" u="sng" dirty="0">
                <a:solidFill>
                  <a:srgbClr val="00D8BB"/>
                </a:solidFill>
                <a:latin typeface="Times New Roman" panose="02020603050405020304" pitchFamily="18" charset="0"/>
                <a:cs typeface="Times New Roman" panose="02020603050405020304" pitchFamily="18" charset="0"/>
              </a:rPr>
              <a:t>, and </a:t>
            </a:r>
            <a:r>
              <a:rPr lang="en-US" altLang="zh-MO" sz="2800" b="1" u="sng" dirty="0" err="1">
                <a:solidFill>
                  <a:srgbClr val="00D8BB"/>
                </a:solidFill>
                <a:latin typeface="Times New Roman" panose="02020603050405020304" pitchFamily="18" charset="0"/>
                <a:cs typeface="Times New Roman" panose="02020603050405020304" pitchFamily="18" charset="0"/>
              </a:rPr>
              <a:t>SiLU</a:t>
            </a:r>
            <a:r>
              <a:rPr lang="en-US" altLang="zh-MO" sz="2800" dirty="0">
                <a:latin typeface="Times New Roman" panose="02020603050405020304" pitchFamily="18" charset="0"/>
                <a:cs typeface="Times New Roman" panose="02020603050405020304" pitchFamily="18" charset="0"/>
              </a:rPr>
              <a:t>), resulting in 4x4=16 groups of neural network structure experiments. </a:t>
            </a:r>
          </a:p>
          <a:p>
            <a:pPr marL="457200" lvl="0" indent="-457200">
              <a:buFont typeface="Arial" panose="020B0604020202020204" pitchFamily="34" charset="0"/>
              <a:buChar char="•"/>
            </a:pPr>
            <a:r>
              <a:rPr lang="en-US" altLang="zh-MO" sz="2800" dirty="0">
                <a:latin typeface="Times New Roman" panose="02020603050405020304" pitchFamily="18" charset="0"/>
                <a:cs typeface="Times New Roman" panose="02020603050405020304" pitchFamily="18" charset="0"/>
              </a:rPr>
              <a:t>In the coding part, we defined a method </a:t>
            </a:r>
            <a:r>
              <a:rPr lang="en-US" altLang="zh-MO" sz="2800" dirty="0" err="1">
                <a:latin typeface="Times New Roman" panose="02020603050405020304" pitchFamily="18" charset="0"/>
                <a:cs typeface="Times New Roman" panose="02020603050405020304" pitchFamily="18" charset="0"/>
              </a:rPr>
              <a:t>mix_seq_and_act</a:t>
            </a:r>
            <a:r>
              <a:rPr lang="en-US" altLang="zh-MO" sz="2800" dirty="0">
                <a:latin typeface="Times New Roman" panose="02020603050405020304" pitchFamily="18" charset="0"/>
                <a:cs typeface="Times New Roman" panose="02020603050405020304" pitchFamily="18" charset="0"/>
              </a:rPr>
              <a:t>(model, activation function) to generate new structure of convolution layer and fc layer.</a:t>
            </a:r>
          </a:p>
          <a:p>
            <a:pPr marL="457200" lvl="0" indent="-457200">
              <a:buFont typeface="Arial" panose="020B0604020202020204" pitchFamily="34" charset="0"/>
              <a:buChar char="•"/>
            </a:pPr>
            <a:r>
              <a:rPr lang="en-US" altLang="zh-MO" sz="2800" dirty="0">
                <a:latin typeface="Times New Roman" panose="02020603050405020304" pitchFamily="18" charset="0"/>
                <a:cs typeface="Times New Roman" panose="02020603050405020304" pitchFamily="18" charset="0"/>
              </a:rPr>
              <a:t>Different neural networks have their own built-in drop rates.</a:t>
            </a:r>
          </a:p>
        </p:txBody>
      </p:sp>
      <p:sp>
        <p:nvSpPr>
          <p:cNvPr id="7" name="文字方塊 6">
            <a:extLst>
              <a:ext uri="{FF2B5EF4-FFF2-40B4-BE49-F238E27FC236}">
                <a16:creationId xmlns:a16="http://schemas.microsoft.com/office/drawing/2014/main" id="{1B3F0454-0772-21D8-C20F-E7C9BE5BA3C6}"/>
              </a:ext>
            </a:extLst>
          </p:cNvPr>
          <p:cNvSpPr txBox="1"/>
          <p:nvPr/>
        </p:nvSpPr>
        <p:spPr>
          <a:xfrm>
            <a:off x="-2286000" y="2423160"/>
            <a:ext cx="184731" cy="369332"/>
          </a:xfrm>
          <a:prstGeom prst="rect">
            <a:avLst/>
          </a:prstGeom>
          <a:noFill/>
        </p:spPr>
        <p:txBody>
          <a:bodyPr wrap="none" rtlCol="0">
            <a:spAutoFit/>
          </a:bodyPr>
          <a:lstStyle/>
          <a:p>
            <a:endParaRPr kumimoji="1" lang="zh-MO" altLang="en-US" dirty="0"/>
          </a:p>
        </p:txBody>
      </p:sp>
      <p:pic>
        <p:nvPicPr>
          <p:cNvPr id="4" name="圖片 3">
            <a:extLst>
              <a:ext uri="{FF2B5EF4-FFF2-40B4-BE49-F238E27FC236}">
                <a16:creationId xmlns:a16="http://schemas.microsoft.com/office/drawing/2014/main" id="{3AF1F1D7-B17B-7ECF-E86A-42960E0FF4F3}"/>
              </a:ext>
            </a:extLst>
          </p:cNvPr>
          <p:cNvPicPr>
            <a:picLocks noChangeAspect="1"/>
          </p:cNvPicPr>
          <p:nvPr/>
        </p:nvPicPr>
        <p:blipFill>
          <a:blip r:embed="rId2"/>
          <a:srcRect/>
          <a:stretch/>
        </p:blipFill>
        <p:spPr>
          <a:xfrm>
            <a:off x="1762434" y="354145"/>
            <a:ext cx="8701630" cy="6149710"/>
          </a:xfrm>
          <a:prstGeom prst="rect">
            <a:avLst/>
          </a:prstGeom>
        </p:spPr>
      </p:pic>
    </p:spTree>
    <p:extLst>
      <p:ext uri="{BB962C8B-B14F-4D97-AF65-F5344CB8AC3E}">
        <p14:creationId xmlns:p14="http://schemas.microsoft.com/office/powerpoint/2010/main" val="204087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6">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p:tgtEl>
                                          <p:spTgt spid="6">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p:tgtEl>
                                          <p:spTgt spid="6">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57348-6C13-A012-7548-4B9579328745}"/>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7E163F60-4E1F-FB0A-EE2C-359A37B5B1DD}"/>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3  Coding Training and Evaluation Functions</a:t>
            </a:r>
          </a:p>
          <a:p>
            <a:r>
              <a:rPr kumimoji="1" lang="en-US" altLang="zh-CN" sz="2800" b="1" dirty="0"/>
              <a:t>	</a:t>
            </a:r>
            <a:r>
              <a:rPr kumimoji="1" lang="en-US" altLang="zh-CN" sz="2800" dirty="0"/>
              <a:t>3.7</a:t>
            </a:r>
            <a:r>
              <a:rPr kumimoji="1" lang="zh-CN" altLang="en-US" sz="2800" dirty="0"/>
              <a:t> </a:t>
            </a:r>
            <a:r>
              <a:rPr kumimoji="1" lang="en-US" altLang="zh-MO" sz="2800" dirty="0"/>
              <a:t>Experiment 4-1(NN Structure):</a:t>
            </a:r>
            <a:r>
              <a:rPr kumimoji="1" lang="zh-TW" altLang="zh-MO" sz="2800" dirty="0"/>
              <a:t> </a:t>
            </a:r>
            <a:r>
              <a:rPr kumimoji="1" lang="zh-CN" altLang="en-US" sz="2800" dirty="0"/>
              <a:t> </a:t>
            </a:r>
            <a:r>
              <a:rPr kumimoji="1" lang="en-US" altLang="zh-CN" sz="2800" b="1" u="sng" dirty="0" err="1">
                <a:solidFill>
                  <a:srgbClr val="00D8BB"/>
                </a:solidFill>
              </a:rPr>
              <a:t>SmallVGG</a:t>
            </a:r>
            <a:endParaRPr kumimoji="1" lang="en-US" altLang="zh-CN" sz="2800" b="1" u="sng" dirty="0">
              <a:solidFill>
                <a:srgbClr val="00D8BB"/>
              </a:solidFill>
            </a:endParaRPr>
          </a:p>
        </p:txBody>
      </p:sp>
      <p:pic>
        <p:nvPicPr>
          <p:cNvPr id="3" name="圖片 2" descr="一張含有 文字, 螢幕擷取畫面, 字型 的圖片&#10;&#10;自動產生的描述">
            <a:extLst>
              <a:ext uri="{FF2B5EF4-FFF2-40B4-BE49-F238E27FC236}">
                <a16:creationId xmlns:a16="http://schemas.microsoft.com/office/drawing/2014/main" id="{1E892480-030E-F0A5-CA04-33C1E1B27BED}"/>
              </a:ext>
            </a:extLst>
          </p:cNvPr>
          <p:cNvPicPr>
            <a:picLocks noChangeAspect="1"/>
          </p:cNvPicPr>
          <p:nvPr/>
        </p:nvPicPr>
        <p:blipFill>
          <a:blip r:embed="rId2"/>
          <a:stretch>
            <a:fillRect/>
          </a:stretch>
        </p:blipFill>
        <p:spPr>
          <a:xfrm>
            <a:off x="807084" y="1458911"/>
            <a:ext cx="10211436" cy="4884425"/>
          </a:xfrm>
          <a:prstGeom prst="rect">
            <a:avLst/>
          </a:prstGeom>
        </p:spPr>
      </p:pic>
      <p:sp>
        <p:nvSpPr>
          <p:cNvPr id="4" name="Rectangle 2">
            <a:extLst>
              <a:ext uri="{FF2B5EF4-FFF2-40B4-BE49-F238E27FC236}">
                <a16:creationId xmlns:a16="http://schemas.microsoft.com/office/drawing/2014/main" id="{EC514FA2-4E8D-81AE-A2BF-6DEC858F4E6E}"/>
              </a:ext>
            </a:extLst>
          </p:cNvPr>
          <p:cNvSpPr>
            <a:spLocks noChangeArrowheads="1"/>
          </p:cNvSpPr>
          <p:nvPr/>
        </p:nvSpPr>
        <p:spPr bwMode="auto">
          <a:xfrm>
            <a:off x="2171699" y="1458910"/>
            <a:ext cx="198671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MO" altLang="en-US"/>
          </a:p>
        </p:txBody>
      </p:sp>
      <p:pic>
        <p:nvPicPr>
          <p:cNvPr id="22529" name="圖片 49" descr="An overview of VGG16 and NiN models | by Khuyen Le | Medium">
            <a:extLst>
              <a:ext uri="{FF2B5EF4-FFF2-40B4-BE49-F238E27FC236}">
                <a16:creationId xmlns:a16="http://schemas.microsoft.com/office/drawing/2014/main" id="{B9B182DD-0A7A-8C55-79D1-BE2811C78503}"/>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920240" y="1458910"/>
            <a:ext cx="7658100" cy="4863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86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2529"/>
                                        </p:tgtEl>
                                        <p:attrNameLst>
                                          <p:attrName>style.visibility</p:attrName>
                                        </p:attrNameLst>
                                      </p:cBhvr>
                                      <p:to>
                                        <p:strVal val="visible"/>
                                      </p:to>
                                    </p:set>
                                    <p:animEffect transition="in" filter="randombar(horizontal)">
                                      <p:cBhvr>
                                        <p:cTn id="17" dur="500"/>
                                        <p:tgtEl>
                                          <p:spTgt spid="22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89380-2F69-D484-3C4D-7D270E9CD300}"/>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903B0F5B-8B08-A806-F14C-31C17174010E}"/>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3  Coding Training and Evaluation Functions</a:t>
            </a:r>
          </a:p>
          <a:p>
            <a:r>
              <a:rPr kumimoji="1" lang="en-US" altLang="zh-CN" sz="2800" b="1" dirty="0"/>
              <a:t>	</a:t>
            </a:r>
            <a:r>
              <a:rPr kumimoji="1" lang="en-US" altLang="zh-CN" sz="2800" dirty="0"/>
              <a:t>3.7</a:t>
            </a:r>
            <a:r>
              <a:rPr kumimoji="1" lang="zh-CN" altLang="en-US" sz="2800" dirty="0"/>
              <a:t> </a:t>
            </a:r>
            <a:r>
              <a:rPr kumimoji="1" lang="en-US" altLang="zh-MO" sz="2800" dirty="0"/>
              <a:t>Experiment 4-1(NN Structure):</a:t>
            </a:r>
            <a:r>
              <a:rPr kumimoji="1" lang="zh-TW" altLang="zh-MO" sz="2800" dirty="0"/>
              <a:t> </a:t>
            </a:r>
            <a:r>
              <a:rPr kumimoji="1" lang="zh-CN" altLang="en-US" sz="2800" dirty="0"/>
              <a:t> </a:t>
            </a:r>
            <a:r>
              <a:rPr kumimoji="1" lang="en-US" altLang="zh-CN" sz="2800" b="1" u="sng" dirty="0">
                <a:solidFill>
                  <a:srgbClr val="00D8BB"/>
                </a:solidFill>
              </a:rPr>
              <a:t>LeNet-5</a:t>
            </a:r>
            <a:r>
              <a:rPr kumimoji="1" lang="en-US" altLang="zh-CN" sz="2800" dirty="0"/>
              <a:t> </a:t>
            </a:r>
          </a:p>
        </p:txBody>
      </p:sp>
      <p:pic>
        <p:nvPicPr>
          <p:cNvPr id="3" name="圖片 2">
            <a:extLst>
              <a:ext uri="{FF2B5EF4-FFF2-40B4-BE49-F238E27FC236}">
                <a16:creationId xmlns:a16="http://schemas.microsoft.com/office/drawing/2014/main" id="{326AC5AA-933F-E176-5D86-65AB95897C01}"/>
              </a:ext>
            </a:extLst>
          </p:cNvPr>
          <p:cNvPicPr>
            <a:picLocks noChangeAspect="1"/>
          </p:cNvPicPr>
          <p:nvPr/>
        </p:nvPicPr>
        <p:blipFill>
          <a:blip r:embed="rId2"/>
          <a:srcRect/>
          <a:stretch/>
        </p:blipFill>
        <p:spPr>
          <a:xfrm>
            <a:off x="1014421" y="1458911"/>
            <a:ext cx="9796761" cy="4884425"/>
          </a:xfrm>
          <a:prstGeom prst="rect">
            <a:avLst/>
          </a:prstGeom>
        </p:spPr>
      </p:pic>
      <p:sp>
        <p:nvSpPr>
          <p:cNvPr id="4" name="Rectangle 2">
            <a:extLst>
              <a:ext uri="{FF2B5EF4-FFF2-40B4-BE49-F238E27FC236}">
                <a16:creationId xmlns:a16="http://schemas.microsoft.com/office/drawing/2014/main" id="{73C579EA-E83D-4BDD-9711-BFF1441EDF18}"/>
              </a:ext>
            </a:extLst>
          </p:cNvPr>
          <p:cNvSpPr>
            <a:spLocks noChangeArrowheads="1"/>
          </p:cNvSpPr>
          <p:nvPr/>
        </p:nvSpPr>
        <p:spPr bwMode="auto">
          <a:xfrm>
            <a:off x="2171699" y="1458910"/>
            <a:ext cx="198671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MO" altLang="en-US"/>
          </a:p>
        </p:txBody>
      </p:sp>
      <p:pic>
        <p:nvPicPr>
          <p:cNvPr id="22529" name="圖片 49">
            <a:extLst>
              <a:ext uri="{FF2B5EF4-FFF2-40B4-BE49-F238E27FC236}">
                <a16:creationId xmlns:a16="http://schemas.microsoft.com/office/drawing/2014/main" id="{092542F9-CC2E-3A73-88E9-21C3F754376B}"/>
              </a:ext>
            </a:extLst>
          </p:cNvPr>
          <p:cNvPicPr>
            <a:picLocks noChangeAspect="1" noChangeArrowheads="1"/>
          </p:cNvPicPr>
          <p:nvPr/>
        </p:nvPicPr>
        <p:blipFill>
          <a:blip r:embed="rId3"/>
          <a:srcRect/>
          <a:stretch/>
        </p:blipFill>
        <p:spPr bwMode="auto">
          <a:xfrm>
            <a:off x="1380818" y="1702343"/>
            <a:ext cx="10438163" cy="4397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65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2529"/>
                                        </p:tgtEl>
                                        <p:attrNameLst>
                                          <p:attrName>style.visibility</p:attrName>
                                        </p:attrNameLst>
                                      </p:cBhvr>
                                      <p:to>
                                        <p:strVal val="visible"/>
                                      </p:to>
                                    </p:set>
                                    <p:animEffect transition="in" filter="randombar(horizontal)">
                                      <p:cBhvr>
                                        <p:cTn id="17" dur="500"/>
                                        <p:tgtEl>
                                          <p:spTgt spid="22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39073-A1E3-7DC2-681F-268C975424E5}"/>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0456B1CA-6939-C6C2-A5F7-02CF274E79F1}"/>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3  Coding Training and Evaluation Functions</a:t>
            </a:r>
          </a:p>
          <a:p>
            <a:r>
              <a:rPr kumimoji="1" lang="en-US" altLang="zh-CN" sz="2800" b="1" dirty="0"/>
              <a:t>	</a:t>
            </a:r>
            <a:r>
              <a:rPr kumimoji="1" lang="en-US" altLang="zh-CN" sz="2800" dirty="0"/>
              <a:t>3.7</a:t>
            </a:r>
            <a:r>
              <a:rPr kumimoji="1" lang="zh-CN" altLang="en-US" sz="2800" dirty="0"/>
              <a:t> </a:t>
            </a:r>
            <a:r>
              <a:rPr kumimoji="1" lang="en-US" altLang="zh-MO" sz="2800" dirty="0"/>
              <a:t>Experiment 4-1(NN Structure):</a:t>
            </a:r>
            <a:r>
              <a:rPr kumimoji="1" lang="zh-TW" altLang="zh-MO" sz="2800" dirty="0"/>
              <a:t> </a:t>
            </a:r>
            <a:r>
              <a:rPr kumimoji="1" lang="zh-CN" altLang="en-US" sz="2800" dirty="0"/>
              <a:t> </a:t>
            </a:r>
            <a:r>
              <a:rPr kumimoji="1" lang="en-US" altLang="zh-CN" sz="2800" b="1" u="sng" dirty="0">
                <a:solidFill>
                  <a:srgbClr val="00D8BB"/>
                </a:solidFill>
              </a:rPr>
              <a:t>2012AlexNet</a:t>
            </a:r>
            <a:r>
              <a:rPr kumimoji="1" lang="en-US" altLang="zh-CN" sz="2800" dirty="0"/>
              <a:t> </a:t>
            </a:r>
          </a:p>
        </p:txBody>
      </p:sp>
      <p:pic>
        <p:nvPicPr>
          <p:cNvPr id="3" name="圖片 2">
            <a:extLst>
              <a:ext uri="{FF2B5EF4-FFF2-40B4-BE49-F238E27FC236}">
                <a16:creationId xmlns:a16="http://schemas.microsoft.com/office/drawing/2014/main" id="{DF419548-FF15-893D-A689-958EA55918E0}"/>
              </a:ext>
            </a:extLst>
          </p:cNvPr>
          <p:cNvPicPr>
            <a:picLocks noChangeAspect="1"/>
          </p:cNvPicPr>
          <p:nvPr/>
        </p:nvPicPr>
        <p:blipFill>
          <a:blip r:embed="rId2"/>
          <a:srcRect/>
          <a:stretch/>
        </p:blipFill>
        <p:spPr>
          <a:xfrm>
            <a:off x="2414649" y="1251110"/>
            <a:ext cx="6669282" cy="5422502"/>
          </a:xfrm>
          <a:prstGeom prst="rect">
            <a:avLst/>
          </a:prstGeom>
        </p:spPr>
      </p:pic>
      <p:sp>
        <p:nvSpPr>
          <p:cNvPr id="4" name="Rectangle 2">
            <a:extLst>
              <a:ext uri="{FF2B5EF4-FFF2-40B4-BE49-F238E27FC236}">
                <a16:creationId xmlns:a16="http://schemas.microsoft.com/office/drawing/2014/main" id="{A219297B-0DA6-782D-3BA4-B28E79FFE3E9}"/>
              </a:ext>
            </a:extLst>
          </p:cNvPr>
          <p:cNvSpPr>
            <a:spLocks noChangeArrowheads="1"/>
          </p:cNvSpPr>
          <p:nvPr/>
        </p:nvSpPr>
        <p:spPr bwMode="auto">
          <a:xfrm>
            <a:off x="2171699" y="1458910"/>
            <a:ext cx="198671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MO" altLang="en-US"/>
          </a:p>
        </p:txBody>
      </p:sp>
      <p:pic>
        <p:nvPicPr>
          <p:cNvPr id="22529" name="圖片 49">
            <a:extLst>
              <a:ext uri="{FF2B5EF4-FFF2-40B4-BE49-F238E27FC236}">
                <a16:creationId xmlns:a16="http://schemas.microsoft.com/office/drawing/2014/main" id="{7EAF3445-C6F1-D6A4-76BE-3EBBBCCFB1C9}"/>
              </a:ext>
            </a:extLst>
          </p:cNvPr>
          <p:cNvPicPr>
            <a:picLocks noChangeAspect="1" noChangeArrowheads="1"/>
          </p:cNvPicPr>
          <p:nvPr/>
        </p:nvPicPr>
        <p:blipFill>
          <a:blip r:embed="rId3"/>
          <a:srcRect/>
          <a:stretch/>
        </p:blipFill>
        <p:spPr bwMode="auto">
          <a:xfrm>
            <a:off x="1496719" y="1442995"/>
            <a:ext cx="10608573" cy="5230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4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2529"/>
                                        </p:tgtEl>
                                        <p:attrNameLst>
                                          <p:attrName>style.visibility</p:attrName>
                                        </p:attrNameLst>
                                      </p:cBhvr>
                                      <p:to>
                                        <p:strVal val="visible"/>
                                      </p:to>
                                    </p:set>
                                    <p:animEffect transition="in" filter="randombar(horizontal)">
                                      <p:cBhvr>
                                        <p:cTn id="17" dur="500"/>
                                        <p:tgtEl>
                                          <p:spTgt spid="22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CF87B-4AF5-B24E-AD1C-DB2AC8B06CCF}"/>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E66531F3-9AB3-DF9D-3A7B-1E72326E9D87}"/>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3  Coding Training and Evaluation Functions</a:t>
            </a:r>
          </a:p>
          <a:p>
            <a:r>
              <a:rPr kumimoji="1" lang="en-US" altLang="zh-CN" sz="2800" b="1" dirty="0"/>
              <a:t>	</a:t>
            </a:r>
            <a:r>
              <a:rPr kumimoji="1" lang="en-US" altLang="zh-CN" sz="2800" dirty="0"/>
              <a:t>3.7</a:t>
            </a:r>
            <a:r>
              <a:rPr kumimoji="1" lang="zh-CN" altLang="en-US" sz="2800" dirty="0"/>
              <a:t> </a:t>
            </a:r>
            <a:r>
              <a:rPr kumimoji="1" lang="en-US" altLang="zh-MO" sz="2800" dirty="0"/>
              <a:t>Experiment 4-1(NN Structure):</a:t>
            </a:r>
            <a:r>
              <a:rPr kumimoji="1" lang="zh-TW" altLang="zh-MO" sz="2800" dirty="0"/>
              <a:t> </a:t>
            </a:r>
            <a:r>
              <a:rPr kumimoji="1" lang="zh-CN" altLang="en-US" sz="2800" dirty="0"/>
              <a:t> </a:t>
            </a:r>
            <a:r>
              <a:rPr kumimoji="1" lang="en-US" altLang="zh-CN" sz="2800" b="1" u="sng" dirty="0">
                <a:solidFill>
                  <a:srgbClr val="00D8BB"/>
                </a:solidFill>
              </a:rPr>
              <a:t>2014GoogLeNet</a:t>
            </a:r>
            <a:r>
              <a:rPr kumimoji="1" lang="en-US" altLang="zh-CN" sz="2800" dirty="0"/>
              <a:t> </a:t>
            </a:r>
          </a:p>
        </p:txBody>
      </p:sp>
      <p:pic>
        <p:nvPicPr>
          <p:cNvPr id="3" name="圖片 2">
            <a:extLst>
              <a:ext uri="{FF2B5EF4-FFF2-40B4-BE49-F238E27FC236}">
                <a16:creationId xmlns:a16="http://schemas.microsoft.com/office/drawing/2014/main" id="{727723E4-DE6F-FCB1-B369-7B65EC2C562A}"/>
              </a:ext>
            </a:extLst>
          </p:cNvPr>
          <p:cNvPicPr>
            <a:picLocks noChangeAspect="1"/>
          </p:cNvPicPr>
          <p:nvPr/>
        </p:nvPicPr>
        <p:blipFill>
          <a:blip r:embed="rId2"/>
          <a:srcRect/>
          <a:stretch/>
        </p:blipFill>
        <p:spPr>
          <a:xfrm>
            <a:off x="2171699" y="280433"/>
            <a:ext cx="7052083" cy="6395057"/>
          </a:xfrm>
          <a:prstGeom prst="rect">
            <a:avLst/>
          </a:prstGeom>
        </p:spPr>
      </p:pic>
      <p:sp>
        <p:nvSpPr>
          <p:cNvPr id="4" name="Rectangle 2">
            <a:extLst>
              <a:ext uri="{FF2B5EF4-FFF2-40B4-BE49-F238E27FC236}">
                <a16:creationId xmlns:a16="http://schemas.microsoft.com/office/drawing/2014/main" id="{F478F8E6-0A01-99DA-B07A-EBA2B75F2B56}"/>
              </a:ext>
            </a:extLst>
          </p:cNvPr>
          <p:cNvSpPr>
            <a:spLocks noChangeArrowheads="1"/>
          </p:cNvSpPr>
          <p:nvPr/>
        </p:nvSpPr>
        <p:spPr bwMode="auto">
          <a:xfrm>
            <a:off x="2171699" y="1458910"/>
            <a:ext cx="198671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MO" altLang="en-US"/>
          </a:p>
        </p:txBody>
      </p:sp>
      <p:pic>
        <p:nvPicPr>
          <p:cNvPr id="22529" name="圖片 49">
            <a:extLst>
              <a:ext uri="{FF2B5EF4-FFF2-40B4-BE49-F238E27FC236}">
                <a16:creationId xmlns:a16="http://schemas.microsoft.com/office/drawing/2014/main" id="{31D26983-64FD-3053-6045-A2CEF618F793}"/>
              </a:ext>
            </a:extLst>
          </p:cNvPr>
          <p:cNvPicPr>
            <a:picLocks noChangeAspect="1" noChangeArrowheads="1"/>
          </p:cNvPicPr>
          <p:nvPr/>
        </p:nvPicPr>
        <p:blipFill>
          <a:blip r:embed="rId3"/>
          <a:srcRect/>
          <a:stretch/>
        </p:blipFill>
        <p:spPr bwMode="auto">
          <a:xfrm>
            <a:off x="182880" y="1964745"/>
            <a:ext cx="12192000" cy="341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55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2529"/>
                                        </p:tgtEl>
                                        <p:attrNameLst>
                                          <p:attrName>style.visibility</p:attrName>
                                        </p:attrNameLst>
                                      </p:cBhvr>
                                      <p:to>
                                        <p:strVal val="visible"/>
                                      </p:to>
                                    </p:set>
                                    <p:animEffect transition="in" filter="randombar(horizontal)">
                                      <p:cBhvr>
                                        <p:cTn id="17" dur="500"/>
                                        <p:tgtEl>
                                          <p:spTgt spid="22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C2C81-C033-30DE-8AEA-F02832A05514}"/>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49008056-7D89-DAB8-D6D0-D49E3E9F1321}"/>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3  Coding Training and Evaluation Functions</a:t>
            </a:r>
          </a:p>
          <a:p>
            <a:r>
              <a:rPr kumimoji="1" lang="en-US" altLang="zh-CN" sz="2800" b="1" dirty="0"/>
              <a:t>	</a:t>
            </a:r>
            <a:r>
              <a:rPr kumimoji="1" lang="en-US" altLang="zh-CN" sz="2800" dirty="0"/>
              <a:t> 3.7</a:t>
            </a:r>
            <a:r>
              <a:rPr kumimoji="1" lang="zh-CN" altLang="en-US" sz="2800" dirty="0"/>
              <a:t> </a:t>
            </a:r>
            <a:r>
              <a:rPr kumimoji="1" lang="en-US" altLang="zh-MO" sz="2800" dirty="0"/>
              <a:t>Experiment 4-1(NN Structure</a:t>
            </a:r>
            <a:r>
              <a:rPr kumimoji="1" lang="en-US" altLang="zh-CN" sz="2800" dirty="0"/>
              <a:t>):</a:t>
            </a:r>
            <a:endParaRPr kumimoji="1" lang="en-US" altLang="zh-CN" sz="2800" b="1" dirty="0"/>
          </a:p>
        </p:txBody>
      </p:sp>
      <p:sp>
        <p:nvSpPr>
          <p:cNvPr id="7" name="文字方塊 6">
            <a:extLst>
              <a:ext uri="{FF2B5EF4-FFF2-40B4-BE49-F238E27FC236}">
                <a16:creationId xmlns:a16="http://schemas.microsoft.com/office/drawing/2014/main" id="{11AEF396-B9F8-2ED9-D85D-475C20E546C9}"/>
              </a:ext>
            </a:extLst>
          </p:cNvPr>
          <p:cNvSpPr txBox="1"/>
          <p:nvPr/>
        </p:nvSpPr>
        <p:spPr>
          <a:xfrm>
            <a:off x="-2286000" y="2423160"/>
            <a:ext cx="184731" cy="369332"/>
          </a:xfrm>
          <a:prstGeom prst="rect">
            <a:avLst/>
          </a:prstGeom>
          <a:noFill/>
        </p:spPr>
        <p:txBody>
          <a:bodyPr wrap="none" rtlCol="0">
            <a:spAutoFit/>
          </a:bodyPr>
          <a:lstStyle/>
          <a:p>
            <a:endParaRPr kumimoji="1" lang="zh-MO" altLang="en-US" dirty="0"/>
          </a:p>
        </p:txBody>
      </p:sp>
      <p:pic>
        <p:nvPicPr>
          <p:cNvPr id="3" name="圖片 2">
            <a:extLst>
              <a:ext uri="{FF2B5EF4-FFF2-40B4-BE49-F238E27FC236}">
                <a16:creationId xmlns:a16="http://schemas.microsoft.com/office/drawing/2014/main" id="{ECA31532-F2E3-0BA7-EDFC-310461D281DB}"/>
              </a:ext>
            </a:extLst>
          </p:cNvPr>
          <p:cNvPicPr>
            <a:picLocks noChangeAspect="1"/>
          </p:cNvPicPr>
          <p:nvPr/>
        </p:nvPicPr>
        <p:blipFill>
          <a:blip r:embed="rId2"/>
          <a:srcRect/>
          <a:stretch/>
        </p:blipFill>
        <p:spPr bwMode="auto">
          <a:xfrm>
            <a:off x="6393180" y="1159477"/>
            <a:ext cx="5646981" cy="5646981"/>
          </a:xfrm>
          <a:prstGeom prst="rect">
            <a:avLst/>
          </a:prstGeom>
          <a:noFill/>
          <a:ln>
            <a:noFill/>
          </a:ln>
        </p:spPr>
      </p:pic>
      <p:sp>
        <p:nvSpPr>
          <p:cNvPr id="6" name="文字方塊 5">
            <a:extLst>
              <a:ext uri="{FF2B5EF4-FFF2-40B4-BE49-F238E27FC236}">
                <a16:creationId xmlns:a16="http://schemas.microsoft.com/office/drawing/2014/main" id="{DFE5140E-1CA2-9557-8392-07FEBF6CD50B}"/>
              </a:ext>
            </a:extLst>
          </p:cNvPr>
          <p:cNvSpPr txBox="1"/>
          <p:nvPr/>
        </p:nvSpPr>
        <p:spPr>
          <a:xfrm>
            <a:off x="624241" y="1441497"/>
            <a:ext cx="10538100" cy="3539430"/>
          </a:xfrm>
          <a:prstGeom prst="rect">
            <a:avLst/>
          </a:prstGeom>
          <a:noFill/>
        </p:spPr>
        <p:txBody>
          <a:bodyPr wrap="square" rtlCol="0">
            <a:spAutoFit/>
          </a:bodyPr>
          <a:lstStyle/>
          <a:p>
            <a:r>
              <a:rPr lang="en-US" altLang="zh-MO" sz="2800" dirty="0">
                <a:latin typeface="Times New Roman" panose="02020603050405020304" pitchFamily="18" charset="0"/>
                <a:cs typeface="Times New Roman" panose="02020603050405020304" pitchFamily="18" charset="0"/>
              </a:rPr>
              <a:t>Result: </a:t>
            </a:r>
          </a:p>
          <a:p>
            <a:pPr marL="514350" indent="-514350">
              <a:buFont typeface="+mj-lt"/>
              <a:buAutoNum type="arabicPeriod"/>
            </a:pPr>
            <a:r>
              <a:rPr lang="en-US" altLang="zh-MO" sz="2800" dirty="0">
                <a:latin typeface="Times New Roman" panose="02020603050405020304" pitchFamily="18" charset="0"/>
                <a:cs typeface="Times New Roman" panose="02020603050405020304" pitchFamily="18" charset="0"/>
              </a:rPr>
              <a:t>(</a:t>
            </a:r>
            <a:r>
              <a:rPr lang="en-US" altLang="zh-MO" sz="2800" b="1" u="sng" dirty="0" err="1">
                <a:solidFill>
                  <a:srgbClr val="00D8BB"/>
                </a:solidFill>
                <a:latin typeface="Consolas" panose="020B0609020204030204" pitchFamily="49" charset="0"/>
                <a:cs typeface="Consolas" panose="020B0609020204030204" pitchFamily="49" charset="0"/>
              </a:rPr>
              <a:t>SmallVGG</a:t>
            </a:r>
            <a:r>
              <a:rPr lang="en-US" altLang="zh-MO" sz="2800" b="1" u="sng" dirty="0">
                <a:solidFill>
                  <a:srgbClr val="00D8BB"/>
                </a:solidFill>
                <a:latin typeface="Consolas" panose="020B0609020204030204" pitchFamily="49" charset="0"/>
                <a:cs typeface="Consolas" panose="020B0609020204030204" pitchFamily="49" charset="0"/>
              </a:rPr>
              <a:t>, </a:t>
            </a:r>
            <a:r>
              <a:rPr lang="en-US" altLang="zh-MO" sz="2800" b="1" u="sng" dirty="0" err="1">
                <a:solidFill>
                  <a:srgbClr val="00D8BB"/>
                </a:solidFill>
                <a:latin typeface="Consolas" panose="020B0609020204030204" pitchFamily="49" charset="0"/>
                <a:cs typeface="Consolas" panose="020B0609020204030204" pitchFamily="49" charset="0"/>
              </a:rPr>
              <a:t>SiLU</a:t>
            </a:r>
            <a:r>
              <a:rPr lang="en-US" altLang="zh-MO" sz="2800" dirty="0">
                <a:latin typeface="Times New Roman" panose="02020603050405020304" pitchFamily="18" charset="0"/>
                <a:cs typeface="Times New Roman" panose="02020603050405020304" pitchFamily="18" charset="0"/>
              </a:rPr>
              <a:t>) had best performance among all sub-experiments.</a:t>
            </a:r>
          </a:p>
          <a:p>
            <a:pPr marL="514350" indent="-514350">
              <a:buFont typeface="+mj-lt"/>
              <a:buAutoNum type="arabicPeriod"/>
            </a:pPr>
            <a:endParaRPr lang="en-US" altLang="zh-MO" sz="28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altLang="zh-MO" sz="2800" dirty="0">
                <a:latin typeface="Times New Roman" panose="02020603050405020304" pitchFamily="18" charset="0"/>
                <a:cs typeface="Times New Roman" panose="02020603050405020304" pitchFamily="18" charset="0"/>
              </a:rPr>
              <a:t>In this experiment, we found that </a:t>
            </a:r>
            <a:r>
              <a:rPr lang="en-US" altLang="zh-MO" sz="2800" b="1" u="sng" dirty="0" err="1">
                <a:solidFill>
                  <a:srgbClr val="00D8BB"/>
                </a:solidFill>
                <a:latin typeface="Times New Roman" panose="02020603050405020304" pitchFamily="18" charset="0"/>
                <a:cs typeface="Times New Roman" panose="02020603050405020304" pitchFamily="18" charset="0"/>
              </a:rPr>
              <a:t>SmallVGG</a:t>
            </a:r>
            <a:r>
              <a:rPr lang="en-US" altLang="zh-MO" sz="2800" b="1" u="sng" dirty="0">
                <a:solidFill>
                  <a:srgbClr val="00D8BB"/>
                </a:solidFill>
                <a:latin typeface="Times New Roman" panose="02020603050405020304" pitchFamily="18" charset="0"/>
                <a:cs typeface="Times New Roman" panose="02020603050405020304" pitchFamily="18" charset="0"/>
              </a:rPr>
              <a:t> is the most stable model</a:t>
            </a:r>
            <a:r>
              <a:rPr lang="en-US" altLang="zh-MO" sz="2800" dirty="0">
                <a:latin typeface="Times New Roman" panose="02020603050405020304" pitchFamily="18" charset="0"/>
                <a:cs typeface="Times New Roman" panose="02020603050405020304" pitchFamily="18" charset="0"/>
              </a:rPr>
              <a:t> during training. Meanwhile, the </a:t>
            </a:r>
            <a:r>
              <a:rPr lang="en-US" altLang="zh-MO" sz="2800" b="1" u="sng" dirty="0" err="1">
                <a:solidFill>
                  <a:srgbClr val="00D8BB"/>
                </a:solidFill>
                <a:latin typeface="Times New Roman" panose="02020603050405020304" pitchFamily="18" charset="0"/>
                <a:cs typeface="Times New Roman" panose="02020603050405020304" pitchFamily="18" charset="0"/>
              </a:rPr>
              <a:t>SiLU</a:t>
            </a:r>
            <a:r>
              <a:rPr lang="en-US" altLang="zh-MO" sz="2800" b="1" u="sng" dirty="0">
                <a:solidFill>
                  <a:srgbClr val="00D8BB"/>
                </a:solidFill>
                <a:latin typeface="Times New Roman" panose="02020603050405020304" pitchFamily="18" charset="0"/>
                <a:cs typeface="Times New Roman" panose="02020603050405020304" pitchFamily="18" charset="0"/>
              </a:rPr>
              <a:t> activation function allows each model to fit more quickly.</a:t>
            </a:r>
            <a:r>
              <a:rPr lang="en-US" altLang="zh-MO" sz="2800" dirty="0">
                <a:latin typeface="Times New Roman" panose="02020603050405020304" pitchFamily="18" charset="0"/>
                <a:cs typeface="Times New Roman" panose="02020603050405020304" pitchFamily="18" charset="0"/>
              </a:rPr>
              <a:t> However, the downside is that </a:t>
            </a:r>
            <a:r>
              <a:rPr lang="en-US" altLang="zh-MO" sz="2800" dirty="0" err="1">
                <a:latin typeface="Times New Roman" panose="02020603050405020304" pitchFamily="18" charset="0"/>
                <a:cs typeface="Times New Roman" panose="02020603050405020304" pitchFamily="18" charset="0"/>
              </a:rPr>
              <a:t>SiLU</a:t>
            </a:r>
            <a:r>
              <a:rPr lang="en-US" altLang="zh-MO" sz="2800" dirty="0">
                <a:latin typeface="Times New Roman" panose="02020603050405020304" pitchFamily="18" charset="0"/>
                <a:cs typeface="Times New Roman" panose="02020603050405020304" pitchFamily="18" charset="0"/>
              </a:rPr>
              <a:t> exhibits significant fluctuations in loss calculation.</a:t>
            </a:r>
          </a:p>
        </p:txBody>
      </p:sp>
      <p:pic>
        <p:nvPicPr>
          <p:cNvPr id="5" name="圖片 4" descr="No description has been provided for this image">
            <a:extLst>
              <a:ext uri="{FF2B5EF4-FFF2-40B4-BE49-F238E27FC236}">
                <a16:creationId xmlns:a16="http://schemas.microsoft.com/office/drawing/2014/main" id="{960B2972-B72A-4EA4-A506-F533B8A1963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224" y="528217"/>
            <a:ext cx="6132512" cy="6147464"/>
          </a:xfrm>
          <a:prstGeom prst="rect">
            <a:avLst/>
          </a:prstGeom>
          <a:noFill/>
          <a:ln>
            <a:noFill/>
          </a:ln>
        </p:spPr>
      </p:pic>
    </p:spTree>
    <p:extLst>
      <p:ext uri="{BB962C8B-B14F-4D97-AF65-F5344CB8AC3E}">
        <p14:creationId xmlns:p14="http://schemas.microsoft.com/office/powerpoint/2010/main" val="386571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5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23" dur="500"/>
                                        <p:tgtEl>
                                          <p:spTgt spid="6">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 calcmode="lin" valueType="num">
                                      <p:cBhvr additive="base">
                                        <p:cTn id="28" dur="500"/>
                                        <p:tgtEl>
                                          <p:spTgt spid="6">
                                            <p:txEl>
                                              <p:pRg st="1" end="1"/>
                                            </p:txEl>
                                          </p:spTgt>
                                        </p:tgtEl>
                                        <p:attrNameLst>
                                          <p:attrName>ppt_y</p:attrName>
                                        </p:attrNameLst>
                                      </p:cBhvr>
                                      <p:tavLst>
                                        <p:tav tm="0">
                                          <p:val>
                                            <p:strVal val="#ppt_y+#ppt_h*1.125000"/>
                                          </p:val>
                                        </p:tav>
                                        <p:tav tm="100000">
                                          <p:val>
                                            <p:strVal val="#ppt_y"/>
                                          </p:val>
                                        </p:tav>
                                      </p:tavLst>
                                    </p:anim>
                                    <p:animEffect transition="in" filter="wipe(up)">
                                      <p:cBhvr>
                                        <p:cTn id="29" dur="500"/>
                                        <p:tgtEl>
                                          <p:spTgt spid="6">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 calcmode="lin" valueType="num">
                                      <p:cBhvr additive="base">
                                        <p:cTn id="34" dur="500"/>
                                        <p:tgtEl>
                                          <p:spTgt spid="6">
                                            <p:txEl>
                                              <p:pRg st="3" end="3"/>
                                            </p:txEl>
                                          </p:spTgt>
                                        </p:tgtEl>
                                        <p:attrNameLst>
                                          <p:attrName>ppt_y</p:attrName>
                                        </p:attrNameLst>
                                      </p:cBhvr>
                                      <p:tavLst>
                                        <p:tav tm="0">
                                          <p:val>
                                            <p:strVal val="#ppt_y+#ppt_h*1.125000"/>
                                          </p:val>
                                        </p:tav>
                                        <p:tav tm="100000">
                                          <p:val>
                                            <p:strVal val="#ppt_y"/>
                                          </p:val>
                                        </p:tav>
                                      </p:tavLst>
                                    </p:anim>
                                    <p:animEffect transition="in" filter="wipe(up)">
                                      <p:cBhvr>
                                        <p:cTn id="35"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6A7C1-B9B2-1D3B-B87C-023AFE1A9A17}"/>
            </a:ext>
          </a:extLst>
        </p:cNvPr>
        <p:cNvGrpSpPr/>
        <p:nvPr/>
      </p:nvGrpSpPr>
      <p:grpSpPr>
        <a:xfrm>
          <a:off x="0" y="0"/>
          <a:ext cx="0" cy="0"/>
          <a:chOff x="0" y="0"/>
          <a:chExt cx="0" cy="0"/>
        </a:xfrm>
      </p:grpSpPr>
      <p:sp>
        <p:nvSpPr>
          <p:cNvPr id="5" name="文字方塊 4">
            <a:extLst>
              <a:ext uri="{FF2B5EF4-FFF2-40B4-BE49-F238E27FC236}">
                <a16:creationId xmlns:a16="http://schemas.microsoft.com/office/drawing/2014/main" id="{B285C012-209A-96EC-776F-39AD40F610EA}"/>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a:t>4   Analysis and Conclusion 	</a:t>
            </a:r>
          </a:p>
          <a:p>
            <a:r>
              <a:rPr kumimoji="1" lang="en-US" altLang="zh-CN" sz="2800" b="1"/>
              <a:t>	</a:t>
            </a:r>
            <a:r>
              <a:rPr kumimoji="1" lang="en-US" altLang="zh-CN" sz="2800"/>
              <a:t>4.1</a:t>
            </a:r>
            <a:r>
              <a:rPr kumimoji="1" lang="zh-CN" altLang="en-US" sz="2800"/>
              <a:t> </a:t>
            </a:r>
            <a:r>
              <a:rPr kumimoji="1" lang="en-US" altLang="zh-MO" sz="2800"/>
              <a:t>Final hyperparameters</a:t>
            </a:r>
            <a:r>
              <a:rPr kumimoji="1" lang="en-US" altLang="zh-CN" sz="2800"/>
              <a:t>:</a:t>
            </a:r>
            <a:r>
              <a:rPr kumimoji="1" lang="zh-TW" altLang="zh-MO" sz="2800"/>
              <a:t> </a:t>
            </a:r>
            <a:endParaRPr kumimoji="1" lang="en-US" altLang="zh-CN" sz="2800" dirty="0"/>
          </a:p>
        </p:txBody>
      </p:sp>
      <p:pic>
        <p:nvPicPr>
          <p:cNvPr id="2" name="圖片 1">
            <a:extLst>
              <a:ext uri="{FF2B5EF4-FFF2-40B4-BE49-F238E27FC236}">
                <a16:creationId xmlns:a16="http://schemas.microsoft.com/office/drawing/2014/main" id="{FD562633-251D-C542-54D0-E7E6FEA27D35}"/>
              </a:ext>
            </a:extLst>
          </p:cNvPr>
          <p:cNvPicPr>
            <a:picLocks noChangeAspect="1"/>
          </p:cNvPicPr>
          <p:nvPr/>
        </p:nvPicPr>
        <p:blipFill>
          <a:blip r:embed="rId2"/>
          <a:stretch>
            <a:fillRect/>
          </a:stretch>
        </p:blipFill>
        <p:spPr>
          <a:xfrm>
            <a:off x="1428750" y="1205197"/>
            <a:ext cx="7771401" cy="5652803"/>
          </a:xfrm>
          <a:prstGeom prst="rect">
            <a:avLst/>
          </a:prstGeom>
        </p:spPr>
      </p:pic>
      <p:pic>
        <p:nvPicPr>
          <p:cNvPr id="7" name="圖片 6" descr="一張含有 標誌, Rectangle, 螢幕擷取畫面, 符號 的圖片&#10;&#10;自動產生的描述">
            <a:extLst>
              <a:ext uri="{FF2B5EF4-FFF2-40B4-BE49-F238E27FC236}">
                <a16:creationId xmlns:a16="http://schemas.microsoft.com/office/drawing/2014/main" id="{439D7F48-93E3-61BC-B75A-A57E59DF5DA5}"/>
              </a:ext>
            </a:extLst>
          </p:cNvPr>
          <p:cNvPicPr>
            <a:picLocks noChangeAspect="1"/>
          </p:cNvPicPr>
          <p:nvPr/>
        </p:nvPicPr>
        <p:blipFill>
          <a:blip r:embed="rId3"/>
          <a:stretch>
            <a:fillRect/>
          </a:stretch>
        </p:blipFill>
        <p:spPr>
          <a:xfrm>
            <a:off x="9960085" y="570197"/>
            <a:ext cx="1270000" cy="1270000"/>
          </a:xfrm>
          <a:prstGeom prst="rect">
            <a:avLst/>
          </a:prstGeom>
        </p:spPr>
      </p:pic>
    </p:spTree>
    <p:extLst>
      <p:ext uri="{BB962C8B-B14F-4D97-AF65-F5344CB8AC3E}">
        <p14:creationId xmlns:p14="http://schemas.microsoft.com/office/powerpoint/2010/main" val="143204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49AAE-38FB-033E-2CA7-0A68AED207F9}"/>
            </a:ext>
          </a:extLst>
        </p:cNvPr>
        <p:cNvGrpSpPr/>
        <p:nvPr/>
      </p:nvGrpSpPr>
      <p:grpSpPr>
        <a:xfrm>
          <a:off x="0" y="0"/>
          <a:ext cx="0" cy="0"/>
          <a:chOff x="0" y="0"/>
          <a:chExt cx="0" cy="0"/>
        </a:xfrm>
      </p:grpSpPr>
      <p:sp>
        <p:nvSpPr>
          <p:cNvPr id="5" name="文字方塊 4">
            <a:extLst>
              <a:ext uri="{FF2B5EF4-FFF2-40B4-BE49-F238E27FC236}">
                <a16:creationId xmlns:a16="http://schemas.microsoft.com/office/drawing/2014/main" id="{58C65EA0-85C2-B756-EE98-E9DDF05F2104}"/>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4   Analysis and Conclusion 	</a:t>
            </a:r>
          </a:p>
          <a:p>
            <a:r>
              <a:rPr kumimoji="1" lang="en-US" altLang="zh-CN" sz="2800" b="1" dirty="0"/>
              <a:t>	</a:t>
            </a:r>
            <a:r>
              <a:rPr kumimoji="1" lang="en-US" altLang="zh-CN" sz="2800" dirty="0"/>
              <a:t>4.2</a:t>
            </a:r>
            <a:r>
              <a:rPr kumimoji="1" lang="zh-CN" altLang="en-US" sz="2800" dirty="0"/>
              <a:t> </a:t>
            </a:r>
            <a:r>
              <a:rPr kumimoji="1" lang="en-US" altLang="zh-MO" sz="2800" b="1" u="sng" dirty="0">
                <a:solidFill>
                  <a:srgbClr val="00D8BB"/>
                </a:solidFill>
              </a:rPr>
              <a:t>Improvement</a:t>
            </a:r>
            <a:r>
              <a:rPr kumimoji="1" lang="en-US" altLang="zh-MO" sz="2800" dirty="0"/>
              <a:t> can be done: </a:t>
            </a:r>
            <a:endParaRPr kumimoji="1" lang="en-US" altLang="zh-CN" sz="2800" dirty="0"/>
          </a:p>
        </p:txBody>
      </p:sp>
      <p:sp>
        <p:nvSpPr>
          <p:cNvPr id="3" name="文字方塊 2">
            <a:extLst>
              <a:ext uri="{FF2B5EF4-FFF2-40B4-BE49-F238E27FC236}">
                <a16:creationId xmlns:a16="http://schemas.microsoft.com/office/drawing/2014/main" id="{B45E33C6-C0B9-70B0-2299-E49907831084}"/>
              </a:ext>
            </a:extLst>
          </p:cNvPr>
          <p:cNvSpPr txBox="1"/>
          <p:nvPr/>
        </p:nvSpPr>
        <p:spPr>
          <a:xfrm>
            <a:off x="191282" y="1182337"/>
            <a:ext cx="11731082" cy="6124754"/>
          </a:xfrm>
          <a:prstGeom prst="rect">
            <a:avLst/>
          </a:prstGeom>
          <a:noFill/>
        </p:spPr>
        <p:txBody>
          <a:bodyPr wrap="square" rtlCol="0">
            <a:spAutoFit/>
          </a:bodyPr>
          <a:lstStyle/>
          <a:p>
            <a:pPr lvl="0"/>
            <a:r>
              <a:rPr lang="en-US" altLang="zh-MO" sz="2800" u="sng" dirty="0">
                <a:latin typeface="Times New Roman" panose="02020603050405020304" pitchFamily="18" charset="0"/>
                <a:cs typeface="Times New Roman" panose="02020603050405020304" pitchFamily="18" charset="0"/>
              </a:rPr>
              <a:t>Is there anything that needs improvement in each experiment?</a:t>
            </a:r>
          </a:p>
          <a:p>
            <a:pPr lvl="0"/>
            <a:r>
              <a:rPr lang="en-US" altLang="zh-MO" sz="2800" dirty="0">
                <a:latin typeface="Times New Roman" panose="02020603050405020304" pitchFamily="18" charset="0"/>
                <a:cs typeface="Times New Roman" panose="02020603050405020304" pitchFamily="18" charset="0"/>
              </a:rPr>
              <a:t>The answer is </a:t>
            </a:r>
            <a:r>
              <a:rPr lang="en-US" altLang="zh-MO" sz="2800" b="1" u="sng" dirty="0">
                <a:solidFill>
                  <a:srgbClr val="00D8BB"/>
                </a:solidFill>
                <a:latin typeface="Times New Roman" panose="02020603050405020304" pitchFamily="18" charset="0"/>
                <a:cs typeface="Times New Roman" panose="02020603050405020304" pitchFamily="18" charset="0"/>
              </a:rPr>
              <a:t>Yes</a:t>
            </a:r>
            <a:r>
              <a:rPr lang="en-US" altLang="zh-MO" sz="2800" dirty="0">
                <a:latin typeface="Times New Roman" panose="02020603050405020304" pitchFamily="18" charset="0"/>
                <a:cs typeface="Times New Roman" panose="02020603050405020304" pitchFamily="18" charset="0"/>
              </a:rPr>
              <a:t>:</a:t>
            </a:r>
          </a:p>
          <a:p>
            <a:pPr lvl="0"/>
            <a:endParaRPr lang="en-US" altLang="zh-MO" sz="2800" dirty="0">
              <a:latin typeface="Times New Roman" panose="02020603050405020304" pitchFamily="18" charset="0"/>
              <a:cs typeface="Times New Roman" panose="02020603050405020304" pitchFamily="18" charset="0"/>
            </a:endParaRPr>
          </a:p>
          <a:p>
            <a:pPr marL="514350" lvl="0" indent="-514350">
              <a:buFont typeface="+mj-lt"/>
              <a:buAutoNum type="arabicPeriod"/>
            </a:pPr>
            <a:r>
              <a:rPr lang="en-US" altLang="zh-MO" sz="2800" dirty="0">
                <a:latin typeface="Times New Roman" panose="02020603050405020304" pitchFamily="18" charset="0"/>
                <a:cs typeface="Times New Roman" panose="02020603050405020304" pitchFamily="18" charset="0"/>
              </a:rPr>
              <a:t>We found that grid search is unnecessary in most cases. After brainstorming the tuning order of the parameters, we can </a:t>
            </a:r>
            <a:r>
              <a:rPr lang="en-US" altLang="zh-MO" sz="2800" b="1" u="sng" dirty="0">
                <a:solidFill>
                  <a:srgbClr val="00D8BB"/>
                </a:solidFill>
                <a:latin typeface="Times New Roman" panose="02020603050405020304" pitchFamily="18" charset="0"/>
                <a:cs typeface="Times New Roman" panose="02020603050405020304" pitchFamily="18" charset="0"/>
              </a:rPr>
              <a:t>conduct individual experiments one by one for each hyperparameters</a:t>
            </a:r>
            <a:r>
              <a:rPr lang="en-US" altLang="zh-MO" sz="2800" dirty="0">
                <a:latin typeface="Times New Roman" panose="02020603050405020304" pitchFamily="18" charset="0"/>
                <a:cs typeface="Times New Roman" panose="02020603050405020304" pitchFamily="18" charset="0"/>
              </a:rPr>
              <a:t>. This approach helps </a:t>
            </a:r>
            <a:r>
              <a:rPr lang="en-US" altLang="zh-MO" sz="2800" b="1" u="sng" dirty="0">
                <a:solidFill>
                  <a:srgbClr val="00D8BB"/>
                </a:solidFill>
                <a:latin typeface="Times New Roman" panose="02020603050405020304" pitchFamily="18" charset="0"/>
                <a:cs typeface="Times New Roman" panose="02020603050405020304" pitchFamily="18" charset="0"/>
              </a:rPr>
              <a:t>avoid the excessive time costs associated with grid search</a:t>
            </a:r>
            <a:r>
              <a:rPr lang="en-US" altLang="zh-MO" sz="2800" dirty="0">
                <a:latin typeface="Times New Roman" panose="02020603050405020304" pitchFamily="18" charset="0"/>
                <a:cs typeface="Times New Roman" panose="02020603050405020304" pitchFamily="18" charset="0"/>
              </a:rPr>
              <a:t>.</a:t>
            </a:r>
          </a:p>
          <a:p>
            <a:pPr marL="514350" lvl="0" indent="-514350">
              <a:buFont typeface="+mj-lt"/>
              <a:buAutoNum type="arabicPeriod"/>
            </a:pPr>
            <a:r>
              <a:rPr lang="en-US" altLang="zh-MO" sz="2800" dirty="0">
                <a:latin typeface="Times New Roman" panose="02020603050405020304" pitchFamily="18" charset="0"/>
                <a:cs typeface="Times New Roman" panose="02020603050405020304" pitchFamily="18" charset="0"/>
              </a:rPr>
              <a:t>In Experiment 4, we conducted experiments with different types of models. However, </a:t>
            </a:r>
            <a:r>
              <a:rPr lang="en-US" altLang="zh-MO" sz="2800" b="1" u="sng" dirty="0">
                <a:solidFill>
                  <a:srgbClr val="00D8BB"/>
                </a:solidFill>
                <a:latin typeface="Times New Roman" panose="02020603050405020304" pitchFamily="18" charset="0"/>
                <a:cs typeface="Times New Roman" panose="02020603050405020304" pitchFamily="18" charset="0"/>
              </a:rPr>
              <a:t>we might focus our attention on one specific model</a:t>
            </a:r>
            <a:r>
              <a:rPr lang="en-US" altLang="zh-MO" sz="2800" dirty="0">
                <a:latin typeface="Times New Roman" panose="02020603050405020304" pitchFamily="18" charset="0"/>
                <a:cs typeface="Times New Roman" panose="02020603050405020304" pitchFamily="18" charset="0"/>
              </a:rPr>
              <a:t>, such as </a:t>
            </a:r>
            <a:r>
              <a:rPr lang="en-US" altLang="zh-MO" sz="2800" dirty="0" err="1">
                <a:latin typeface="Times New Roman" panose="02020603050405020304" pitchFamily="18" charset="0"/>
                <a:cs typeface="Times New Roman" panose="02020603050405020304" pitchFamily="18" charset="0"/>
              </a:rPr>
              <a:t>SmallVGG</a:t>
            </a:r>
            <a:r>
              <a:rPr lang="en-US" altLang="zh-MO" sz="2800" dirty="0">
                <a:latin typeface="Times New Roman" panose="02020603050405020304" pitchFamily="18" charset="0"/>
                <a:cs typeface="Times New Roman" panose="02020603050405020304" pitchFamily="18" charset="0"/>
              </a:rPr>
              <a:t>, and adjust the number of convolutional layers, fully connected layers, and the quantity of input and output channels. At the same time, we can try different pooling operations (</a:t>
            </a:r>
            <a:r>
              <a:rPr lang="en-US" altLang="zh-MO" sz="2800" dirty="0" err="1">
                <a:latin typeface="Times New Roman" panose="02020603050405020304" pitchFamily="18" charset="0"/>
                <a:cs typeface="Times New Roman" panose="02020603050405020304" pitchFamily="18" charset="0"/>
              </a:rPr>
              <a:t>MaxPool</a:t>
            </a:r>
            <a:r>
              <a:rPr lang="en-US" altLang="zh-MO" sz="2800" dirty="0">
                <a:latin typeface="Times New Roman" panose="02020603050405020304" pitchFamily="18" charset="0"/>
                <a:cs typeface="Times New Roman" panose="02020603050405020304" pitchFamily="18" charset="0"/>
              </a:rPr>
              <a:t>, </a:t>
            </a:r>
            <a:r>
              <a:rPr lang="en-US" altLang="zh-MO" sz="2800" dirty="0" err="1">
                <a:latin typeface="Times New Roman" panose="02020603050405020304" pitchFamily="18" charset="0"/>
                <a:cs typeface="Times New Roman" panose="02020603050405020304" pitchFamily="18" charset="0"/>
              </a:rPr>
              <a:t>AvgPool</a:t>
            </a:r>
            <a:r>
              <a:rPr lang="en-US" altLang="zh-MO" sz="2800" dirty="0">
                <a:latin typeface="Times New Roman" panose="02020603050405020304" pitchFamily="18" charset="0"/>
                <a:cs typeface="Times New Roman" panose="02020603050405020304" pitchFamily="18" charset="0"/>
              </a:rPr>
              <a:t>, or Adaptive </a:t>
            </a:r>
            <a:r>
              <a:rPr lang="en-US" altLang="zh-MO" sz="2800" dirty="0" err="1">
                <a:latin typeface="Times New Roman" panose="02020603050405020304" pitchFamily="18" charset="0"/>
                <a:cs typeface="Times New Roman" panose="02020603050405020304" pitchFamily="18" charset="0"/>
              </a:rPr>
              <a:t>AvgPool</a:t>
            </a:r>
            <a:r>
              <a:rPr lang="en-US" altLang="zh-MO" sz="2800" dirty="0">
                <a:latin typeface="Times New Roman" panose="02020603050405020304" pitchFamily="18" charset="0"/>
                <a:cs typeface="Times New Roman" panose="02020603050405020304" pitchFamily="18" charset="0"/>
              </a:rPr>
              <a:t>) as well as different dropout rates.</a:t>
            </a:r>
          </a:p>
          <a:p>
            <a:pPr lvl="0"/>
            <a:endParaRPr lang="en-US" altLang="zh-MO" sz="2800" u="sng" dirty="0">
              <a:latin typeface="Times New Roman" panose="02020603050405020304" pitchFamily="18" charset="0"/>
              <a:cs typeface="Times New Roman" panose="02020603050405020304" pitchFamily="18" charset="0"/>
            </a:endParaRPr>
          </a:p>
        </p:txBody>
      </p:sp>
      <p:pic>
        <p:nvPicPr>
          <p:cNvPr id="2" name="圖片 1">
            <a:extLst>
              <a:ext uri="{FF2B5EF4-FFF2-40B4-BE49-F238E27FC236}">
                <a16:creationId xmlns:a16="http://schemas.microsoft.com/office/drawing/2014/main" id="{B7E422B4-FE74-A545-30CC-C66D8A61DA3B}"/>
              </a:ext>
            </a:extLst>
          </p:cNvPr>
          <p:cNvPicPr>
            <a:picLocks noChangeAspect="1"/>
          </p:cNvPicPr>
          <p:nvPr/>
        </p:nvPicPr>
        <p:blipFill>
          <a:blip r:embed="rId2"/>
          <a:stretch>
            <a:fillRect/>
          </a:stretch>
        </p:blipFill>
        <p:spPr>
          <a:xfrm>
            <a:off x="9921723" y="570197"/>
            <a:ext cx="1270000" cy="1270000"/>
          </a:xfrm>
          <a:prstGeom prst="rect">
            <a:avLst/>
          </a:prstGeom>
        </p:spPr>
      </p:pic>
    </p:spTree>
    <p:extLst>
      <p:ext uri="{BB962C8B-B14F-4D97-AF65-F5344CB8AC3E}">
        <p14:creationId xmlns:p14="http://schemas.microsoft.com/office/powerpoint/2010/main" val="127388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4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4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4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4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4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0" dur="4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4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6" dur="4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B4204-10CE-768E-5BD2-1C25129E7995}"/>
            </a:ext>
          </a:extLst>
        </p:cNvPr>
        <p:cNvGrpSpPr/>
        <p:nvPr/>
      </p:nvGrpSpPr>
      <p:grpSpPr>
        <a:xfrm>
          <a:off x="0" y="0"/>
          <a:ext cx="0" cy="0"/>
          <a:chOff x="0" y="0"/>
          <a:chExt cx="0" cy="0"/>
        </a:xfrm>
      </p:grpSpPr>
      <p:sp>
        <p:nvSpPr>
          <p:cNvPr id="5" name="文字方塊 4">
            <a:extLst>
              <a:ext uri="{FF2B5EF4-FFF2-40B4-BE49-F238E27FC236}">
                <a16:creationId xmlns:a16="http://schemas.microsoft.com/office/drawing/2014/main" id="{69981573-E092-1E82-7571-B71FFDD798EE}"/>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1  Data Processing and Augmentation</a:t>
            </a:r>
          </a:p>
          <a:p>
            <a:r>
              <a:rPr kumimoji="1" lang="en-US" altLang="zh-CN" sz="2800" b="1" dirty="0"/>
              <a:t>	</a:t>
            </a:r>
            <a:r>
              <a:rPr kumimoji="1" lang="en-US" altLang="zh-CN" sz="2800" dirty="0"/>
              <a:t>1.1</a:t>
            </a:r>
            <a:r>
              <a:rPr kumimoji="1" lang="zh-CN" altLang="en-US" sz="2800" dirty="0"/>
              <a:t> </a:t>
            </a:r>
            <a:r>
              <a:rPr kumimoji="1" lang="en-US" altLang="zh-CN" sz="2800" dirty="0"/>
              <a:t>Transforms used on images</a:t>
            </a:r>
          </a:p>
        </p:txBody>
      </p:sp>
      <p:pic>
        <p:nvPicPr>
          <p:cNvPr id="3" name="圖片 2" descr="一張含有 文字, 螢幕擷取畫面, 圖表, 字型 的圖片&#10;&#10;自動產生的描述">
            <a:extLst>
              <a:ext uri="{FF2B5EF4-FFF2-40B4-BE49-F238E27FC236}">
                <a16:creationId xmlns:a16="http://schemas.microsoft.com/office/drawing/2014/main" id="{569E3599-91A0-BACC-171A-90105EEC1E0F}"/>
              </a:ext>
            </a:extLst>
          </p:cNvPr>
          <p:cNvPicPr>
            <a:picLocks noChangeAspect="1"/>
          </p:cNvPicPr>
          <p:nvPr/>
        </p:nvPicPr>
        <p:blipFill>
          <a:blip r:embed="rId2"/>
          <a:stretch>
            <a:fillRect/>
          </a:stretch>
        </p:blipFill>
        <p:spPr>
          <a:xfrm>
            <a:off x="843483" y="1205197"/>
            <a:ext cx="8077493" cy="5283353"/>
          </a:xfrm>
          <a:prstGeom prst="rect">
            <a:avLst/>
          </a:prstGeom>
        </p:spPr>
      </p:pic>
      <p:sp>
        <p:nvSpPr>
          <p:cNvPr id="4" name="文字方塊 3">
            <a:extLst>
              <a:ext uri="{FF2B5EF4-FFF2-40B4-BE49-F238E27FC236}">
                <a16:creationId xmlns:a16="http://schemas.microsoft.com/office/drawing/2014/main" id="{495BB5BA-0232-9DBB-F40A-EEEF0E18A778}"/>
              </a:ext>
            </a:extLst>
          </p:cNvPr>
          <p:cNvSpPr txBox="1"/>
          <p:nvPr/>
        </p:nvSpPr>
        <p:spPr>
          <a:xfrm>
            <a:off x="9073669" y="5456260"/>
            <a:ext cx="3055435" cy="646331"/>
          </a:xfrm>
          <a:prstGeom prst="rect">
            <a:avLst/>
          </a:prstGeom>
          <a:noFill/>
        </p:spPr>
        <p:txBody>
          <a:bodyPr wrap="square" rtlCol="0">
            <a:spAutoFit/>
          </a:bodyPr>
          <a:lstStyle/>
          <a:p>
            <a:r>
              <a:rPr lang="en-US" altLang="zh-MO" sz="1800" dirty="0">
                <a:effectLst/>
                <a:latin typeface="TimesNewRomanPSMT"/>
              </a:rPr>
              <a:t>Determined transform steps after brainstorming. </a:t>
            </a:r>
            <a:endParaRPr lang="en-US" altLang="zh-MO" dirty="0"/>
          </a:p>
        </p:txBody>
      </p:sp>
      <p:pic>
        <p:nvPicPr>
          <p:cNvPr id="6" name="圖片 5" descr="一張含有 符號, Rectangle, 正方形, 圖形 的圖片&#10;&#10;自動產生的描述">
            <a:extLst>
              <a:ext uri="{FF2B5EF4-FFF2-40B4-BE49-F238E27FC236}">
                <a16:creationId xmlns:a16="http://schemas.microsoft.com/office/drawing/2014/main" id="{2A91505B-8A92-D3BE-966C-1F1DE691B7EF}"/>
              </a:ext>
            </a:extLst>
          </p:cNvPr>
          <p:cNvPicPr>
            <a:picLocks noChangeAspect="1"/>
          </p:cNvPicPr>
          <p:nvPr/>
        </p:nvPicPr>
        <p:blipFill>
          <a:blip r:embed="rId3"/>
          <a:stretch>
            <a:fillRect/>
          </a:stretch>
        </p:blipFill>
        <p:spPr>
          <a:xfrm>
            <a:off x="9848685" y="2497783"/>
            <a:ext cx="1270000" cy="1270000"/>
          </a:xfrm>
          <a:prstGeom prst="rect">
            <a:avLst/>
          </a:prstGeom>
        </p:spPr>
      </p:pic>
    </p:spTree>
    <p:extLst>
      <p:ext uri="{BB962C8B-B14F-4D97-AF65-F5344CB8AC3E}">
        <p14:creationId xmlns:p14="http://schemas.microsoft.com/office/powerpoint/2010/main" val="342000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6E580-7B31-5523-947C-78C36BBCC104}"/>
            </a:ext>
          </a:extLst>
        </p:cNvPr>
        <p:cNvGrpSpPr/>
        <p:nvPr/>
      </p:nvGrpSpPr>
      <p:grpSpPr>
        <a:xfrm>
          <a:off x="0" y="0"/>
          <a:ext cx="0" cy="0"/>
          <a:chOff x="0" y="0"/>
          <a:chExt cx="0" cy="0"/>
        </a:xfrm>
      </p:grpSpPr>
      <p:sp>
        <p:nvSpPr>
          <p:cNvPr id="5" name="文字方塊 4">
            <a:extLst>
              <a:ext uri="{FF2B5EF4-FFF2-40B4-BE49-F238E27FC236}">
                <a16:creationId xmlns:a16="http://schemas.microsoft.com/office/drawing/2014/main" id="{D213A7F1-4D9A-A0F5-688C-FC1180EE80F3}"/>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4   Analysis and Conclusion 	</a:t>
            </a:r>
          </a:p>
          <a:p>
            <a:r>
              <a:rPr kumimoji="1" lang="en-US" altLang="zh-CN" sz="2800" b="1" dirty="0"/>
              <a:t>	</a:t>
            </a:r>
            <a:r>
              <a:rPr kumimoji="1" lang="en-US" altLang="zh-CN" sz="2800" dirty="0"/>
              <a:t>4.2</a:t>
            </a:r>
            <a:r>
              <a:rPr kumimoji="1" lang="zh-CN" altLang="en-US" sz="2800" dirty="0"/>
              <a:t> </a:t>
            </a:r>
            <a:r>
              <a:rPr kumimoji="1" lang="en-US" altLang="zh-MO" sz="2800" b="1" u="sng" dirty="0">
                <a:solidFill>
                  <a:srgbClr val="00D8BB"/>
                </a:solidFill>
              </a:rPr>
              <a:t>Improvement</a:t>
            </a:r>
            <a:r>
              <a:rPr kumimoji="1" lang="en-US" altLang="zh-MO" sz="2800" dirty="0"/>
              <a:t> can be done: </a:t>
            </a:r>
            <a:endParaRPr kumimoji="1" lang="en-US" altLang="zh-CN" sz="2800" dirty="0"/>
          </a:p>
        </p:txBody>
      </p:sp>
      <p:sp>
        <p:nvSpPr>
          <p:cNvPr id="3" name="文字方塊 2">
            <a:extLst>
              <a:ext uri="{FF2B5EF4-FFF2-40B4-BE49-F238E27FC236}">
                <a16:creationId xmlns:a16="http://schemas.microsoft.com/office/drawing/2014/main" id="{6A413FDB-8B40-1FCE-0A96-70F9279BA779}"/>
              </a:ext>
            </a:extLst>
          </p:cNvPr>
          <p:cNvSpPr txBox="1"/>
          <p:nvPr/>
        </p:nvSpPr>
        <p:spPr>
          <a:xfrm>
            <a:off x="382565" y="1205197"/>
            <a:ext cx="9775678" cy="2677656"/>
          </a:xfrm>
          <a:prstGeom prst="rect">
            <a:avLst/>
          </a:prstGeom>
          <a:noFill/>
        </p:spPr>
        <p:txBody>
          <a:bodyPr wrap="square" rtlCol="0">
            <a:spAutoFit/>
          </a:bodyPr>
          <a:lstStyle/>
          <a:p>
            <a:pPr lvl="0"/>
            <a:r>
              <a:rPr lang="en-US" altLang="zh-MO" sz="2800" u="sng" dirty="0">
                <a:latin typeface="Times New Roman" panose="02020603050405020304" pitchFamily="18" charset="0"/>
                <a:cs typeface="Times New Roman" panose="02020603050405020304" pitchFamily="18" charset="0"/>
              </a:rPr>
              <a:t>About Application? </a:t>
            </a:r>
          </a:p>
          <a:p>
            <a:pPr lvl="0"/>
            <a:endParaRPr lang="en-US" altLang="zh-MO" sz="2800" dirty="0">
              <a:latin typeface="Times New Roman" panose="02020603050405020304" pitchFamily="18" charset="0"/>
              <a:cs typeface="Times New Roman" panose="02020603050405020304" pitchFamily="18" charset="0"/>
            </a:endParaRPr>
          </a:p>
          <a:p>
            <a:pPr marL="514350" lvl="0" indent="-514350">
              <a:buFont typeface="+mj-lt"/>
              <a:buAutoNum type="arabicPeriod"/>
            </a:pPr>
            <a:r>
              <a:rPr lang="en-US" altLang="zh-MO" sz="2800" dirty="0">
                <a:latin typeface="Times New Roman" panose="02020603050405020304" pitchFamily="18" charset="0"/>
                <a:cs typeface="Times New Roman" panose="02020603050405020304" pitchFamily="18" charset="0"/>
              </a:rPr>
              <a:t>We have saved the trained .</a:t>
            </a:r>
            <a:r>
              <a:rPr lang="en-US" altLang="zh-MO" sz="2800" dirty="0" err="1">
                <a:latin typeface="Times New Roman" panose="02020603050405020304" pitchFamily="18" charset="0"/>
                <a:cs typeface="Times New Roman" panose="02020603050405020304" pitchFamily="18" charset="0"/>
              </a:rPr>
              <a:t>pth</a:t>
            </a:r>
            <a:r>
              <a:rPr lang="en-US" altLang="zh-MO" sz="2800" dirty="0">
                <a:latin typeface="Times New Roman" panose="02020603050405020304" pitchFamily="18" charset="0"/>
                <a:cs typeface="Times New Roman" panose="02020603050405020304" pitchFamily="18" charset="0"/>
              </a:rPr>
              <a:t> model, and in future studies, we can </a:t>
            </a:r>
            <a:r>
              <a:rPr lang="en-US" altLang="zh-MO" sz="2800" b="1" u="sng" dirty="0">
                <a:solidFill>
                  <a:srgbClr val="00D8BB"/>
                </a:solidFill>
                <a:latin typeface="Times New Roman" panose="02020603050405020304" pitchFamily="18" charset="0"/>
                <a:cs typeface="Times New Roman" panose="02020603050405020304" pitchFamily="18" charset="0"/>
              </a:rPr>
              <a:t>use the </a:t>
            </a:r>
            <a:r>
              <a:rPr lang="en-US" altLang="zh-MO" sz="2800" b="1" u="sng" dirty="0" err="1">
                <a:solidFill>
                  <a:srgbClr val="00D8BB"/>
                </a:solidFill>
                <a:latin typeface="Times New Roman" panose="02020603050405020304" pitchFamily="18" charset="0"/>
                <a:cs typeface="Times New Roman" panose="02020603050405020304" pitchFamily="18" charset="0"/>
              </a:rPr>
              <a:t>Gradio</a:t>
            </a:r>
            <a:r>
              <a:rPr lang="en-US" altLang="zh-MO" sz="2800" b="1" u="sng" dirty="0">
                <a:solidFill>
                  <a:srgbClr val="00D8BB"/>
                </a:solidFill>
                <a:latin typeface="Times New Roman" panose="02020603050405020304" pitchFamily="18" charset="0"/>
                <a:cs typeface="Times New Roman" panose="02020603050405020304" pitchFamily="18" charset="0"/>
              </a:rPr>
              <a:t> library to create an interface for real-time interaction</a:t>
            </a:r>
            <a:r>
              <a:rPr lang="en-US" altLang="zh-MO" sz="2800" dirty="0">
                <a:latin typeface="Times New Roman" panose="02020603050405020304" pitchFamily="18" charset="0"/>
                <a:cs typeface="Times New Roman" panose="02020603050405020304" pitchFamily="18" charset="0"/>
              </a:rPr>
              <a:t>, allowing us to better validate and utilize our training results. </a:t>
            </a:r>
            <a:endParaRPr lang="en-US" altLang="zh-MO" sz="2800" u="sng" dirty="0">
              <a:latin typeface="Times New Roman" panose="02020603050405020304" pitchFamily="18" charset="0"/>
              <a:cs typeface="Times New Roman" panose="02020603050405020304" pitchFamily="18" charset="0"/>
            </a:endParaRPr>
          </a:p>
        </p:txBody>
      </p:sp>
      <p:sp>
        <p:nvSpPr>
          <p:cNvPr id="2" name="AutoShape 2">
            <a:extLst>
              <a:ext uri="{FF2B5EF4-FFF2-40B4-BE49-F238E27FC236}">
                <a16:creationId xmlns:a16="http://schemas.microsoft.com/office/drawing/2014/main" id="{189F2D35-9551-2F35-6223-0269906D8CE5}"/>
              </a:ext>
            </a:extLst>
          </p:cNvPr>
          <p:cNvSpPr>
            <a:spLocks noChangeAspect="1" noChangeArrowheads="1"/>
          </p:cNvSpPr>
          <p:nvPr/>
        </p:nvSpPr>
        <p:spPr bwMode="auto">
          <a:xfrm>
            <a:off x="5943599" y="3276599"/>
            <a:ext cx="2874579" cy="287457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MO" altLang="en-US"/>
          </a:p>
        </p:txBody>
      </p:sp>
      <p:pic>
        <p:nvPicPr>
          <p:cNvPr id="6" name="圖片 5" descr="一張含有 美工圖案, 圖解, 動畫卡通, 圖形 的圖片&#10;&#10;自動產生的描述">
            <a:extLst>
              <a:ext uri="{FF2B5EF4-FFF2-40B4-BE49-F238E27FC236}">
                <a16:creationId xmlns:a16="http://schemas.microsoft.com/office/drawing/2014/main" id="{C65CFE0E-8462-2241-0D93-BCF2CA9DE9F0}"/>
              </a:ext>
            </a:extLst>
          </p:cNvPr>
          <p:cNvPicPr>
            <a:picLocks noChangeAspect="1"/>
          </p:cNvPicPr>
          <p:nvPr/>
        </p:nvPicPr>
        <p:blipFill>
          <a:blip r:embed="rId2"/>
          <a:stretch>
            <a:fillRect/>
          </a:stretch>
        </p:blipFill>
        <p:spPr>
          <a:xfrm>
            <a:off x="6481059" y="3624968"/>
            <a:ext cx="4674238" cy="3117418"/>
          </a:xfrm>
          <a:prstGeom prst="rect">
            <a:avLst/>
          </a:prstGeom>
        </p:spPr>
      </p:pic>
    </p:spTree>
    <p:extLst>
      <p:ext uri="{BB962C8B-B14F-4D97-AF65-F5344CB8AC3E}">
        <p14:creationId xmlns:p14="http://schemas.microsoft.com/office/powerpoint/2010/main" val="304248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53F091C-8F43-2939-46A7-CD20739626AF}"/>
              </a:ext>
            </a:extLst>
          </p:cNvPr>
          <p:cNvSpPr/>
          <p:nvPr/>
        </p:nvSpPr>
        <p:spPr>
          <a:xfrm>
            <a:off x="2096355" y="2967335"/>
            <a:ext cx="7999306" cy="923330"/>
          </a:xfrm>
          <a:prstGeom prst="rect">
            <a:avLst/>
          </a:prstGeom>
          <a:noFill/>
        </p:spPr>
        <p:txBody>
          <a:bodyPr wrap="none" lIns="91440" tIns="45720" rIns="91440" bIns="45720">
            <a:spAutoFit/>
          </a:bodyPr>
          <a:lstStyle/>
          <a:p>
            <a:pPr algn="ctr"/>
            <a:r>
              <a:rPr lang="en-US" altLang="zh-CN"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a:t>
            </a:r>
            <a:r>
              <a:rPr lang="zh-CN"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t>
            </a:r>
            <a:r>
              <a:rPr lang="en-US" altLang="zh-CN"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you</a:t>
            </a:r>
            <a:r>
              <a:rPr lang="zh-CN"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t>
            </a:r>
            <a:r>
              <a:rPr lang="en-US" altLang="zh-CN"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for</a:t>
            </a:r>
            <a:r>
              <a:rPr lang="zh-CN"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t>
            </a:r>
            <a:r>
              <a:rPr lang="en-US" altLang="zh-CN"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listening!</a:t>
            </a:r>
            <a:r>
              <a:rPr lang="zh-CN"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t>
            </a:r>
            <a:endParaRPr lang="zh-TW"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48668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DE3CCC6E-962B-B499-3BFA-D686931527ED}"/>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1EEBAE8E-48CD-06D9-0B54-A9C030808775}"/>
              </a:ext>
            </a:extLst>
          </p:cNvPr>
          <p:cNvSpPr txBox="1"/>
          <p:nvPr/>
        </p:nvSpPr>
        <p:spPr>
          <a:xfrm>
            <a:off x="382565" y="251089"/>
            <a:ext cx="13840056" cy="523220"/>
          </a:xfrm>
          <a:prstGeom prst="rect">
            <a:avLst/>
          </a:prstGeom>
          <a:noFill/>
        </p:spPr>
        <p:txBody>
          <a:bodyPr wrap="square" rtlCol="0">
            <a:spAutoFit/>
          </a:bodyPr>
          <a:lstStyle/>
          <a:p>
            <a:r>
              <a:rPr kumimoji="1" lang="en-US" altLang="zh-CN" sz="2800" b="1"/>
              <a:t>2  Neural Network Setup </a:t>
            </a:r>
            <a:endParaRPr kumimoji="1" lang="en-US" altLang="zh-CN" sz="2800" b="1" dirty="0"/>
          </a:p>
        </p:txBody>
      </p:sp>
      <p:pic>
        <p:nvPicPr>
          <p:cNvPr id="2052" name="Picture 4" descr="神经网络神经元网络免版税矢量图像- 乐动体育西甲">
            <a:extLst>
              <a:ext uri="{FF2B5EF4-FFF2-40B4-BE49-F238E27FC236}">
                <a16:creationId xmlns:a16="http://schemas.microsoft.com/office/drawing/2014/main" id="{94156B26-403D-AC91-4604-983807434923}"/>
              </a:ext>
            </a:extLst>
          </p:cNvPr>
          <p:cNvPicPr>
            <a:picLocks noChangeAspect="1" noChangeArrowheads="1"/>
          </p:cNvPicPr>
          <p:nvPr/>
        </p:nvPicPr>
        <p:blipFill>
          <a:blip r:embed="rId3">
            <a:alphaModFix amt="6000"/>
            <a:extLst>
              <a:ext uri="{28A0092B-C50C-407E-A947-70E740481C1C}">
                <a14:useLocalDpi xmlns:a14="http://schemas.microsoft.com/office/drawing/2010/main" val="0"/>
              </a:ext>
            </a:extLst>
          </a:blip>
          <a:srcRect/>
          <a:stretch>
            <a:fillRect/>
          </a:stretch>
        </p:blipFill>
        <p:spPr bwMode="auto">
          <a:xfrm>
            <a:off x="-109419" y="-754380"/>
            <a:ext cx="12410838" cy="925830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83E017BE-6F27-F134-5E9F-01045B46FE7A}"/>
              </a:ext>
            </a:extLst>
          </p:cNvPr>
          <p:cNvSpPr txBox="1"/>
          <p:nvPr/>
        </p:nvSpPr>
        <p:spPr>
          <a:xfrm>
            <a:off x="839765" y="1874728"/>
            <a:ext cx="9597188" cy="3108543"/>
          </a:xfrm>
          <a:prstGeom prst="rect">
            <a:avLst/>
          </a:prstGeom>
          <a:noFill/>
        </p:spPr>
        <p:txBody>
          <a:bodyPr wrap="square" rtlCol="0">
            <a:spAutoFit/>
          </a:bodyPr>
          <a:lstStyle/>
          <a:p>
            <a:pPr marL="285750" lvl="0" indent="-285750">
              <a:buFont typeface="Wingdings" pitchFamily="2" charset="2"/>
              <a:buChar char="Ø"/>
            </a:pPr>
            <a:r>
              <a:rPr lang="en-US" altLang="zh-MO" sz="2800" dirty="0">
                <a:latin typeface="Times New Roman" panose="02020603050405020304" pitchFamily="18" charset="0"/>
                <a:cs typeface="Times New Roman" panose="02020603050405020304" pitchFamily="18" charset="0"/>
              </a:rPr>
              <a:t>In this project, </a:t>
            </a:r>
            <a:r>
              <a:rPr lang="en-US" altLang="zh-MO" sz="2800" b="1" u="sng" dirty="0">
                <a:solidFill>
                  <a:srgbClr val="00D8BB"/>
                </a:solidFill>
                <a:latin typeface="Times New Roman" panose="02020603050405020304" pitchFamily="18" charset="0"/>
                <a:cs typeface="Times New Roman" panose="02020603050405020304" pitchFamily="18" charset="0"/>
              </a:rPr>
              <a:t>we will design a simplified VGG model, named </a:t>
            </a:r>
            <a:r>
              <a:rPr lang="en-US" altLang="zh-MO" sz="2800" b="1" u="sng" dirty="0" err="1">
                <a:solidFill>
                  <a:srgbClr val="00D8BB"/>
                </a:solidFill>
                <a:latin typeface="Times New Roman" panose="02020603050405020304" pitchFamily="18" charset="0"/>
                <a:cs typeface="Times New Roman" panose="02020603050405020304" pitchFamily="18" charset="0"/>
              </a:rPr>
              <a:t>SmallVGG</a:t>
            </a:r>
            <a:r>
              <a:rPr lang="en-US" altLang="zh-MO" sz="2800" dirty="0">
                <a:latin typeface="Times New Roman" panose="02020603050405020304" pitchFamily="18" charset="0"/>
                <a:cs typeface="Times New Roman" panose="02020603050405020304" pitchFamily="18" charset="0"/>
              </a:rPr>
              <a:t>, which will replicate the convolutional and fully connected layers of the traditional VGG architecture.</a:t>
            </a:r>
          </a:p>
          <a:p>
            <a:pPr marL="285750" lvl="0" indent="-285750">
              <a:buFont typeface="Wingdings" pitchFamily="2" charset="2"/>
              <a:buChar char="Ø"/>
            </a:pPr>
            <a:endParaRPr lang="zh-TW" altLang="zh-MO" sz="2800" dirty="0">
              <a:latin typeface="Times New Roman" panose="02020603050405020304" pitchFamily="18" charset="0"/>
              <a:cs typeface="Times New Roman" panose="02020603050405020304" pitchFamily="18" charset="0"/>
            </a:endParaRPr>
          </a:p>
          <a:p>
            <a:pPr marL="285750" lvl="0" indent="-285750">
              <a:buFont typeface="Wingdings" pitchFamily="2" charset="2"/>
              <a:buChar char="Ø"/>
            </a:pPr>
            <a:r>
              <a:rPr lang="en-US" altLang="zh-MO" sz="2800" dirty="0">
                <a:latin typeface="Times New Roman" panose="02020603050405020304" pitchFamily="18" charset="0"/>
                <a:cs typeface="Times New Roman" panose="02020603050405020304" pitchFamily="18" charset="0"/>
              </a:rPr>
              <a:t>In Experiment 4-1, we will </a:t>
            </a:r>
            <a:r>
              <a:rPr lang="en-US" altLang="zh-MO" sz="2800" b="1" u="sng" dirty="0">
                <a:solidFill>
                  <a:srgbClr val="00D8BB"/>
                </a:solidFill>
                <a:latin typeface="Times New Roman" panose="02020603050405020304" pitchFamily="18" charset="0"/>
                <a:cs typeface="Times New Roman" panose="02020603050405020304" pitchFamily="18" charset="0"/>
              </a:rPr>
              <a:t>also explore neural networks beyond VGG</a:t>
            </a:r>
            <a:r>
              <a:rPr lang="en-US" altLang="zh-MO" sz="2800" dirty="0">
                <a:latin typeface="Times New Roman" panose="02020603050405020304" pitchFamily="18" charset="0"/>
                <a:cs typeface="Times New Roman" panose="02020603050405020304" pitchFamily="18" charset="0"/>
              </a:rPr>
              <a:t> to satisfy our curiosity about different architectures and conduct analyses.</a:t>
            </a:r>
            <a:endParaRPr lang="zh-TW" altLang="zh-MO"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978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C761D-7CDC-518F-2DC4-62F9F192F25D}"/>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D84DB942-4260-0766-8698-9858AA0566E0}"/>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2  Neural Network Setup</a:t>
            </a:r>
          </a:p>
          <a:p>
            <a:r>
              <a:rPr kumimoji="1" lang="en-US" altLang="zh-CN" sz="2800" b="1" dirty="0"/>
              <a:t>	</a:t>
            </a:r>
            <a:r>
              <a:rPr kumimoji="1" lang="en-US" altLang="zh-CN" sz="2800" dirty="0"/>
              <a:t>2.1</a:t>
            </a:r>
            <a:r>
              <a:rPr kumimoji="1" lang="zh-CN" altLang="en-US" sz="2800" dirty="0"/>
              <a:t> </a:t>
            </a:r>
            <a:r>
              <a:rPr kumimoji="1" lang="en-US" altLang="zh-CN" sz="2800" dirty="0"/>
              <a:t>class </a:t>
            </a:r>
            <a:r>
              <a:rPr kumimoji="1" lang="en-US" altLang="zh-CN" sz="2800" dirty="0" err="1"/>
              <a:t>SmallVGG</a:t>
            </a:r>
            <a:r>
              <a:rPr kumimoji="1" lang="en-US" altLang="zh-CN" sz="2800" dirty="0"/>
              <a:t>(</a:t>
            </a:r>
            <a:r>
              <a:rPr kumimoji="1" lang="en-US" altLang="zh-CN" sz="2800" dirty="0" err="1"/>
              <a:t>nn.Module</a:t>
            </a:r>
            <a:r>
              <a:rPr kumimoji="1" lang="en-US" altLang="zh-CN" sz="2800" dirty="0"/>
              <a:t>):</a:t>
            </a:r>
            <a:endParaRPr kumimoji="1" lang="en-US" altLang="zh-CN" sz="2800" b="1" dirty="0"/>
          </a:p>
        </p:txBody>
      </p:sp>
      <p:pic>
        <p:nvPicPr>
          <p:cNvPr id="3" name="圖片 2" descr="一張含有 文字, 螢幕擷取畫面 的圖片&#10;&#10;自動產生的描述">
            <a:extLst>
              <a:ext uri="{FF2B5EF4-FFF2-40B4-BE49-F238E27FC236}">
                <a16:creationId xmlns:a16="http://schemas.microsoft.com/office/drawing/2014/main" id="{6A8F7D19-C55C-3CE9-D30B-82FDCC135225}"/>
              </a:ext>
            </a:extLst>
          </p:cNvPr>
          <p:cNvPicPr>
            <a:picLocks noChangeAspect="1"/>
          </p:cNvPicPr>
          <p:nvPr/>
        </p:nvPicPr>
        <p:blipFill>
          <a:blip r:embed="rId2"/>
          <a:stretch>
            <a:fillRect/>
          </a:stretch>
        </p:blipFill>
        <p:spPr>
          <a:xfrm>
            <a:off x="638989" y="1205197"/>
            <a:ext cx="7362011" cy="5630290"/>
          </a:xfrm>
          <a:prstGeom prst="rect">
            <a:avLst/>
          </a:prstGeom>
        </p:spPr>
      </p:pic>
      <p:sp>
        <p:nvSpPr>
          <p:cNvPr id="6" name="文字方塊 5">
            <a:extLst>
              <a:ext uri="{FF2B5EF4-FFF2-40B4-BE49-F238E27FC236}">
                <a16:creationId xmlns:a16="http://schemas.microsoft.com/office/drawing/2014/main" id="{E530912E-081D-0746-7D6F-74676E64EFF9}"/>
              </a:ext>
            </a:extLst>
          </p:cNvPr>
          <p:cNvSpPr txBox="1"/>
          <p:nvPr/>
        </p:nvSpPr>
        <p:spPr>
          <a:xfrm>
            <a:off x="846749" y="2159304"/>
            <a:ext cx="7657171" cy="2677656"/>
          </a:xfrm>
          <a:prstGeom prst="rect">
            <a:avLst/>
          </a:prstGeom>
          <a:noFill/>
        </p:spPr>
        <p:txBody>
          <a:bodyPr wrap="square" rtlCol="0">
            <a:spAutoFit/>
          </a:bodyPr>
          <a:lstStyle/>
          <a:p>
            <a:pPr marL="285750" lvl="0" indent="-285750">
              <a:buFont typeface="Wingdings" pitchFamily="2" charset="2"/>
              <a:buChar char="Ø"/>
            </a:pPr>
            <a:r>
              <a:rPr lang="en-US" altLang="zh-MO" sz="2800" dirty="0">
                <a:latin typeface="Times New Roman" panose="02020603050405020304" pitchFamily="18" charset="0"/>
                <a:cs typeface="Times New Roman" panose="02020603050405020304" pitchFamily="18" charset="0"/>
              </a:rPr>
              <a:t>This neural network undergoes </a:t>
            </a:r>
            <a:r>
              <a:rPr lang="en-US" altLang="zh-MO" sz="2800" b="1" u="sng" dirty="0">
                <a:solidFill>
                  <a:srgbClr val="00D8BB"/>
                </a:solidFill>
                <a:latin typeface="Times New Roman" panose="02020603050405020304" pitchFamily="18" charset="0"/>
                <a:cs typeface="Times New Roman" panose="02020603050405020304" pitchFamily="18" charset="0"/>
              </a:rPr>
              <a:t>3 times </a:t>
            </a:r>
            <a:r>
              <a:rPr lang="en-US" altLang="zh-CN" sz="2800" b="1" u="sng" dirty="0">
                <a:solidFill>
                  <a:srgbClr val="00D8BB"/>
                </a:solidFill>
                <a:latin typeface="Times New Roman" panose="02020603050405020304" pitchFamily="18" charset="0"/>
                <a:cs typeface="Times New Roman" panose="02020603050405020304" pitchFamily="18" charset="0"/>
              </a:rPr>
              <a:t>(</a:t>
            </a:r>
            <a:r>
              <a:rPr lang="en-US" altLang="zh-MO" sz="2800" b="1" u="sng" dirty="0">
                <a:solidFill>
                  <a:srgbClr val="00D8BB"/>
                </a:solidFill>
                <a:latin typeface="Times New Roman" panose="02020603050405020304" pitchFamily="18" charset="0"/>
                <a:cs typeface="Times New Roman" panose="02020603050405020304" pitchFamily="18" charset="0"/>
              </a:rPr>
              <a:t>convolution</a:t>
            </a:r>
            <a:r>
              <a:rPr lang="zh-CN" altLang="en-US" sz="2800" b="1" u="sng" dirty="0">
                <a:solidFill>
                  <a:srgbClr val="00D8BB"/>
                </a:solidFill>
                <a:latin typeface="Times New Roman" panose="02020603050405020304" pitchFamily="18" charset="0"/>
                <a:cs typeface="Times New Roman" panose="02020603050405020304" pitchFamily="18" charset="0"/>
              </a:rPr>
              <a:t>*</a:t>
            </a:r>
            <a:r>
              <a:rPr lang="en-US" altLang="zh-CN" sz="2800" b="1" u="sng" dirty="0">
                <a:solidFill>
                  <a:srgbClr val="00D8BB"/>
                </a:solidFill>
                <a:latin typeface="Times New Roman" panose="02020603050405020304" pitchFamily="18" charset="0"/>
                <a:cs typeface="Times New Roman" panose="02020603050405020304" pitchFamily="18" charset="0"/>
              </a:rPr>
              <a:t>2</a:t>
            </a:r>
            <a:r>
              <a:rPr lang="en-US" altLang="zh-MO" sz="2800" b="1" u="sng" dirty="0">
                <a:solidFill>
                  <a:srgbClr val="00D8BB"/>
                </a:solidFill>
                <a:latin typeface="Times New Roman" panose="02020603050405020304" pitchFamily="18" charset="0"/>
                <a:cs typeface="Times New Roman" panose="02020603050405020304" pitchFamily="18" charset="0"/>
              </a:rPr>
              <a:t> </a:t>
            </a:r>
            <a:r>
              <a:rPr lang="en-US" altLang="zh-CN" sz="2800" b="1" u="sng" dirty="0">
                <a:solidFill>
                  <a:srgbClr val="00D8BB"/>
                </a:solidFill>
                <a:latin typeface="Times New Roman" panose="02020603050405020304" pitchFamily="18" charset="0"/>
                <a:cs typeface="Times New Roman" panose="02020603050405020304" pitchFamily="18" charset="0"/>
              </a:rPr>
              <a:t>+</a:t>
            </a:r>
            <a:r>
              <a:rPr lang="en-US" altLang="zh-MO" sz="2800" b="1" u="sng" dirty="0">
                <a:solidFill>
                  <a:srgbClr val="00D8BB"/>
                </a:solidFill>
                <a:latin typeface="Times New Roman" panose="02020603050405020304" pitchFamily="18" charset="0"/>
                <a:cs typeface="Times New Roman" panose="02020603050405020304" pitchFamily="18" charset="0"/>
              </a:rPr>
              <a:t> pooling</a:t>
            </a:r>
            <a:r>
              <a:rPr lang="zh-CN" altLang="en-US" sz="2800" b="1" u="sng" dirty="0">
                <a:solidFill>
                  <a:srgbClr val="00D8BB"/>
                </a:solidFill>
                <a:latin typeface="Times New Roman" panose="02020603050405020304" pitchFamily="18" charset="0"/>
                <a:cs typeface="Times New Roman" panose="02020603050405020304" pitchFamily="18" charset="0"/>
              </a:rPr>
              <a:t>*</a:t>
            </a:r>
            <a:r>
              <a:rPr lang="en-US" altLang="zh-CN" sz="2800" b="1" u="sng" dirty="0">
                <a:solidFill>
                  <a:srgbClr val="00D8BB"/>
                </a:solidFill>
                <a:latin typeface="Times New Roman" panose="02020603050405020304" pitchFamily="18" charset="0"/>
                <a:cs typeface="Times New Roman" panose="02020603050405020304" pitchFamily="18" charset="0"/>
              </a:rPr>
              <a:t>1)</a:t>
            </a:r>
            <a:r>
              <a:rPr lang="en-US" altLang="zh-MO" sz="2800" b="1" u="sng" dirty="0">
                <a:solidFill>
                  <a:srgbClr val="00D8BB"/>
                </a:solidFill>
                <a:latin typeface="Times New Roman" panose="02020603050405020304" pitchFamily="18" charset="0"/>
                <a:cs typeface="Times New Roman" panose="02020603050405020304" pitchFamily="18" charset="0"/>
              </a:rPr>
              <a:t> operations</a:t>
            </a:r>
            <a:r>
              <a:rPr lang="en-US" altLang="zh-MO" sz="2800" dirty="0">
                <a:latin typeface="Times New Roman" panose="02020603050405020304" pitchFamily="18" charset="0"/>
                <a:cs typeface="Times New Roman" panose="02020603050405020304" pitchFamily="18" charset="0"/>
              </a:rPr>
              <a:t>, </a:t>
            </a:r>
          </a:p>
          <a:p>
            <a:pPr marL="285750" lvl="0" indent="-285750">
              <a:buFont typeface="Wingdings" pitchFamily="2" charset="2"/>
              <a:buChar char="Ø"/>
            </a:pPr>
            <a:endParaRPr lang="en-US" altLang="zh-MO" sz="2800" dirty="0">
              <a:latin typeface="Times New Roman" panose="02020603050405020304" pitchFamily="18" charset="0"/>
              <a:cs typeface="Times New Roman" panose="02020603050405020304" pitchFamily="18" charset="0"/>
            </a:endParaRPr>
          </a:p>
          <a:p>
            <a:pPr marL="285750" lvl="0" indent="-285750">
              <a:buFont typeface="Wingdings" pitchFamily="2" charset="2"/>
              <a:buChar char="Ø"/>
            </a:pPr>
            <a:r>
              <a:rPr lang="en-US" altLang="zh-MO" sz="2800" dirty="0">
                <a:latin typeface="Times New Roman" panose="02020603050405020304" pitchFamily="18" charset="0"/>
                <a:cs typeface="Times New Roman" panose="02020603050405020304" pitchFamily="18" charset="0"/>
              </a:rPr>
              <a:t>and then flattens the multi-dimensional data into one-dimensional data before entering the fully connected layer. </a:t>
            </a:r>
            <a:endParaRPr lang="zh-TW" altLang="zh-MO"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988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3.125E-6 -1.11111E-6 L 0.59323 -0.08611 " pathEditMode="relative" rAng="0" ptsTypes="AA">
                                      <p:cBhvr>
                                        <p:cTn id="11" dur="1000" fill="hold"/>
                                        <p:tgtEl>
                                          <p:spTgt spid="3"/>
                                        </p:tgtEl>
                                        <p:attrNameLst>
                                          <p:attrName>ppt_x</p:attrName>
                                          <p:attrName>ppt_y</p:attrName>
                                        </p:attrNameLst>
                                      </p:cBhvr>
                                      <p:rCtr x="29661" y="-4306"/>
                                    </p:animMotion>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FD992-3AF0-9145-1D69-2179CD1F344B}"/>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136E7E54-AE3A-80C6-3492-77BB7C77B354}"/>
              </a:ext>
            </a:extLst>
          </p:cNvPr>
          <p:cNvSpPr txBox="1"/>
          <p:nvPr/>
        </p:nvSpPr>
        <p:spPr>
          <a:xfrm>
            <a:off x="382565" y="251090"/>
            <a:ext cx="11348517" cy="523220"/>
          </a:xfrm>
          <a:prstGeom prst="rect">
            <a:avLst/>
          </a:prstGeom>
          <a:noFill/>
        </p:spPr>
        <p:txBody>
          <a:bodyPr wrap="square" rtlCol="0">
            <a:spAutoFit/>
          </a:bodyPr>
          <a:lstStyle/>
          <a:p>
            <a:r>
              <a:rPr kumimoji="1" lang="en-US" altLang="zh-CN" sz="2800" b="1"/>
              <a:t>3  Coding Training and Evaluation Functions</a:t>
            </a:r>
            <a:endParaRPr kumimoji="1" lang="en-US" altLang="zh-CN" sz="2800" b="1" dirty="0"/>
          </a:p>
        </p:txBody>
      </p:sp>
      <p:sp>
        <p:nvSpPr>
          <p:cNvPr id="6" name="文字方塊 5">
            <a:extLst>
              <a:ext uri="{FF2B5EF4-FFF2-40B4-BE49-F238E27FC236}">
                <a16:creationId xmlns:a16="http://schemas.microsoft.com/office/drawing/2014/main" id="{44ADF8D0-0F98-E6D9-CB91-7EF34A826CDE}"/>
              </a:ext>
            </a:extLst>
          </p:cNvPr>
          <p:cNvSpPr txBox="1"/>
          <p:nvPr/>
        </p:nvSpPr>
        <p:spPr>
          <a:xfrm>
            <a:off x="732449" y="1496364"/>
            <a:ext cx="9554551" cy="3539430"/>
          </a:xfrm>
          <a:prstGeom prst="rect">
            <a:avLst/>
          </a:prstGeom>
          <a:noFill/>
        </p:spPr>
        <p:txBody>
          <a:bodyPr wrap="square" rtlCol="0">
            <a:spAutoFit/>
          </a:bodyPr>
          <a:lstStyle/>
          <a:p>
            <a:pPr marL="285750" lvl="0" indent="-285750">
              <a:buFont typeface="Wingdings" pitchFamily="2" charset="2"/>
              <a:buChar char="Ø"/>
            </a:pPr>
            <a:r>
              <a:rPr lang="en-US" altLang="zh-MO" sz="2800" dirty="0">
                <a:latin typeface="Times New Roman" panose="02020603050405020304" pitchFamily="18" charset="0"/>
                <a:cs typeface="Times New Roman" panose="02020603050405020304" pitchFamily="18" charset="0"/>
              </a:rPr>
              <a:t>In this section, we will </a:t>
            </a:r>
            <a:r>
              <a:rPr lang="en-US" altLang="zh-MO" sz="2800" b="1" u="sng" dirty="0">
                <a:solidFill>
                  <a:srgbClr val="00D8BB"/>
                </a:solidFill>
                <a:latin typeface="Times New Roman" panose="02020603050405020304" pitchFamily="18" charset="0"/>
                <a:cs typeface="Times New Roman" panose="02020603050405020304" pitchFamily="18" charset="0"/>
              </a:rPr>
              <a:t>experiment with different parameter combinations</a:t>
            </a:r>
            <a:r>
              <a:rPr lang="en-US" altLang="zh-MO" sz="2800" dirty="0">
                <a:latin typeface="Times New Roman" panose="02020603050405020304" pitchFamily="18" charset="0"/>
                <a:cs typeface="Times New Roman" panose="02020603050405020304" pitchFamily="18" charset="0"/>
              </a:rPr>
              <a:t> and analyze the comparative results. We will use a simple </a:t>
            </a:r>
            <a:r>
              <a:rPr lang="en-US" altLang="zh-MO" sz="2800" b="1" u="sng" dirty="0">
                <a:solidFill>
                  <a:srgbClr val="00D8BB"/>
                </a:solidFill>
                <a:latin typeface="Times New Roman" panose="02020603050405020304" pitchFamily="18" charset="0"/>
                <a:cs typeface="Times New Roman" panose="02020603050405020304" pitchFamily="18" charset="0"/>
              </a:rPr>
              <a:t>grid search</a:t>
            </a:r>
            <a:r>
              <a:rPr lang="en-US" altLang="zh-MO" sz="2800" dirty="0">
                <a:latin typeface="Times New Roman" panose="02020603050405020304" pitchFamily="18" charset="0"/>
                <a:cs typeface="Times New Roman" panose="02020603050405020304" pitchFamily="18" charset="0"/>
              </a:rPr>
              <a:t> to identify the parameter combinations worth retaining.</a:t>
            </a:r>
          </a:p>
          <a:p>
            <a:pPr marL="285750" lvl="0" indent="-285750">
              <a:buFont typeface="Wingdings" pitchFamily="2" charset="2"/>
              <a:buChar char="Ø"/>
            </a:pPr>
            <a:endParaRPr lang="en-US" altLang="zh-MO" sz="2800" dirty="0">
              <a:latin typeface="Times New Roman" panose="02020603050405020304" pitchFamily="18" charset="0"/>
              <a:cs typeface="Times New Roman" panose="02020603050405020304" pitchFamily="18" charset="0"/>
            </a:endParaRPr>
          </a:p>
          <a:p>
            <a:pPr marL="285750" lvl="0" indent="-285750">
              <a:buFont typeface="Wingdings" pitchFamily="2" charset="2"/>
              <a:buChar char="Ø"/>
            </a:pPr>
            <a:r>
              <a:rPr lang="en-US" altLang="zh-MO" sz="2800" dirty="0">
                <a:latin typeface="Times New Roman" panose="02020603050405020304" pitchFamily="18" charset="0"/>
                <a:cs typeface="Times New Roman" panose="02020603050405020304" pitchFamily="18" charset="0"/>
              </a:rPr>
              <a:t>Try to perform validation after each experiment and compute the </a:t>
            </a:r>
            <a:r>
              <a:rPr lang="en-US" altLang="zh-MO" sz="2800" b="1" u="sng" dirty="0">
                <a:solidFill>
                  <a:srgbClr val="00D8BB"/>
                </a:solidFill>
                <a:latin typeface="Times New Roman" panose="02020603050405020304" pitchFamily="18" charset="0"/>
                <a:cs typeface="Times New Roman" panose="02020603050405020304" pitchFamily="18" charset="0"/>
              </a:rPr>
              <a:t>Receiver Operating Characteristic (ROC) curves and Area Under the Curve (AUC) </a:t>
            </a:r>
            <a:r>
              <a:rPr lang="en-US" altLang="zh-CN" sz="2800" b="1" u="sng" dirty="0">
                <a:solidFill>
                  <a:srgbClr val="00D8BB"/>
                </a:solidFill>
                <a:latin typeface="Times New Roman" panose="02020603050405020304" pitchFamily="18" charset="0"/>
                <a:cs typeface="Times New Roman" panose="02020603050405020304" pitchFamily="18" charset="0"/>
              </a:rPr>
              <a:t>and</a:t>
            </a:r>
            <a:r>
              <a:rPr lang="zh-CN" altLang="en-US" sz="2800" b="1" u="sng" dirty="0">
                <a:solidFill>
                  <a:srgbClr val="00D8BB"/>
                </a:solidFill>
                <a:latin typeface="Times New Roman" panose="02020603050405020304" pitchFamily="18" charset="0"/>
                <a:cs typeface="Times New Roman" panose="02020603050405020304" pitchFamily="18" charset="0"/>
              </a:rPr>
              <a:t> </a:t>
            </a:r>
            <a:r>
              <a:rPr lang="en-US" altLang="zh-CN" sz="2800" b="1" u="sng" dirty="0">
                <a:solidFill>
                  <a:srgbClr val="00D8BB"/>
                </a:solidFill>
                <a:latin typeface="Times New Roman" panose="02020603050405020304" pitchFamily="18" charset="0"/>
                <a:cs typeface="Times New Roman" panose="02020603050405020304" pitchFamily="18" charset="0"/>
              </a:rPr>
              <a:t>Confusion</a:t>
            </a:r>
            <a:r>
              <a:rPr lang="zh-CN" altLang="en-US" sz="2800" b="1" u="sng" dirty="0">
                <a:solidFill>
                  <a:srgbClr val="00D8BB"/>
                </a:solidFill>
                <a:latin typeface="Times New Roman" panose="02020603050405020304" pitchFamily="18" charset="0"/>
                <a:cs typeface="Times New Roman" panose="02020603050405020304" pitchFamily="18" charset="0"/>
              </a:rPr>
              <a:t> </a:t>
            </a:r>
            <a:r>
              <a:rPr lang="en-US" altLang="zh-MO" sz="2800" b="1" u="sng" dirty="0">
                <a:solidFill>
                  <a:srgbClr val="00D8BB"/>
                </a:solidFill>
                <a:latin typeface="Times New Roman" panose="02020603050405020304" pitchFamily="18" charset="0"/>
                <a:cs typeface="Times New Roman" panose="02020603050405020304" pitchFamily="18" charset="0"/>
              </a:rPr>
              <a:t>metrics</a:t>
            </a:r>
            <a:r>
              <a:rPr lang="en-US" altLang="zh-MO" sz="2800" dirty="0">
                <a:latin typeface="Times New Roman" panose="02020603050405020304" pitchFamily="18" charset="0"/>
                <a:cs typeface="Times New Roman" panose="02020603050405020304" pitchFamily="18" charset="0"/>
              </a:rPr>
              <a:t>. </a:t>
            </a:r>
            <a:endParaRPr lang="zh-TW" altLang="zh-MO" sz="28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03FBDF82-DB02-25B4-9730-F9B06EC72BAC}"/>
              </a:ext>
            </a:extLst>
          </p:cNvPr>
          <p:cNvPicPr>
            <a:picLocks noChangeAspect="1"/>
          </p:cNvPicPr>
          <p:nvPr/>
        </p:nvPicPr>
        <p:blipFill>
          <a:blip r:embed="rId2"/>
          <a:stretch>
            <a:fillRect/>
          </a:stretch>
        </p:blipFill>
        <p:spPr>
          <a:xfrm>
            <a:off x="9850120" y="4546970"/>
            <a:ext cx="2059940" cy="2059940"/>
          </a:xfrm>
          <a:prstGeom prst="rect">
            <a:avLst/>
          </a:prstGeom>
        </p:spPr>
      </p:pic>
    </p:spTree>
    <p:extLst>
      <p:ext uri="{BB962C8B-B14F-4D97-AF65-F5344CB8AC3E}">
        <p14:creationId xmlns:p14="http://schemas.microsoft.com/office/powerpoint/2010/main" val="426502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AA991-6384-9573-29A4-CA9252C2CEF0}"/>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D58C2DAF-E2AF-B894-F22B-8F6BD7180DA0}"/>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3  Coding Training and Evaluation Functions</a:t>
            </a:r>
          </a:p>
          <a:p>
            <a:r>
              <a:rPr kumimoji="1" lang="en-US" altLang="zh-CN" sz="2800" b="1" dirty="0"/>
              <a:t>	</a:t>
            </a:r>
            <a:r>
              <a:rPr kumimoji="1" lang="en-US" altLang="zh-CN" sz="2800" dirty="0"/>
              <a:t>3.1</a:t>
            </a:r>
            <a:r>
              <a:rPr kumimoji="1" lang="zh-CN" altLang="en-US" sz="2800" dirty="0"/>
              <a:t> </a:t>
            </a:r>
            <a:r>
              <a:rPr kumimoji="1" lang="en-US" altLang="zh-CN" sz="2800" dirty="0"/>
              <a:t>Hyperparameters:</a:t>
            </a:r>
            <a:endParaRPr kumimoji="1" lang="en-US" altLang="zh-CN" sz="2800" b="1" dirty="0"/>
          </a:p>
        </p:txBody>
      </p:sp>
      <p:sp>
        <p:nvSpPr>
          <p:cNvPr id="6" name="文字方塊 5">
            <a:extLst>
              <a:ext uri="{FF2B5EF4-FFF2-40B4-BE49-F238E27FC236}">
                <a16:creationId xmlns:a16="http://schemas.microsoft.com/office/drawing/2014/main" id="{A74BF776-57BD-654D-9A57-DDA90BC2A6C0}"/>
              </a:ext>
            </a:extLst>
          </p:cNvPr>
          <p:cNvSpPr txBox="1"/>
          <p:nvPr/>
        </p:nvSpPr>
        <p:spPr>
          <a:xfrm>
            <a:off x="382565" y="1343931"/>
            <a:ext cx="10795975" cy="5262979"/>
          </a:xfrm>
          <a:prstGeom prst="rect">
            <a:avLst/>
          </a:prstGeom>
          <a:noFill/>
        </p:spPr>
        <p:txBody>
          <a:bodyPr wrap="square" rtlCol="0">
            <a:spAutoFit/>
          </a:bodyPr>
          <a:lstStyle/>
          <a:p>
            <a:pPr marL="285750" lvl="0" indent="-285750">
              <a:buFont typeface="Wingdings" pitchFamily="2" charset="2"/>
              <a:buChar char="Ø"/>
            </a:pPr>
            <a:r>
              <a:rPr lang="en-US" altLang="zh-MO" sz="2800" dirty="0">
                <a:latin typeface="Times New Roman" panose="02020603050405020304" pitchFamily="18" charset="0"/>
                <a:cs typeface="Times New Roman" panose="02020603050405020304" pitchFamily="18" charset="0"/>
              </a:rPr>
              <a:t>Experiment Set 1 (</a:t>
            </a:r>
            <a:r>
              <a:rPr lang="en-US" altLang="zh-MO" sz="2800" b="1" u="sng" dirty="0">
                <a:solidFill>
                  <a:srgbClr val="00D8BB"/>
                </a:solidFill>
                <a:latin typeface="Times New Roman" panose="02020603050405020304" pitchFamily="18" charset="0"/>
                <a:cs typeface="Times New Roman" panose="02020603050405020304" pitchFamily="18" charset="0"/>
              </a:rPr>
              <a:t>Optimizer</a:t>
            </a:r>
            <a:r>
              <a:rPr lang="en-US" altLang="zh-MO" sz="2800" dirty="0">
                <a:latin typeface="Times New Roman" panose="02020603050405020304" pitchFamily="18" charset="0"/>
                <a:cs typeface="Times New Roman" panose="02020603050405020304" pitchFamily="18" charset="0"/>
              </a:rPr>
              <a:t>): Attempting to find an optimal optimizer.</a:t>
            </a:r>
          </a:p>
          <a:p>
            <a:pPr marL="285750" lvl="0" indent="-285750">
              <a:buFont typeface="Wingdings" pitchFamily="2" charset="2"/>
              <a:buChar char="Ø"/>
            </a:pPr>
            <a:endParaRPr lang="en-US" altLang="zh-MO" sz="2800" dirty="0">
              <a:latin typeface="Times New Roman" panose="02020603050405020304" pitchFamily="18" charset="0"/>
              <a:cs typeface="Times New Roman" panose="02020603050405020304" pitchFamily="18" charset="0"/>
            </a:endParaRPr>
          </a:p>
          <a:p>
            <a:pPr marL="285750" lvl="0" indent="-285750">
              <a:buFont typeface="Wingdings" pitchFamily="2" charset="2"/>
              <a:buChar char="Ø"/>
            </a:pPr>
            <a:r>
              <a:rPr lang="en-US" altLang="zh-MO" sz="2800" dirty="0">
                <a:latin typeface="Times New Roman" panose="02020603050405020304" pitchFamily="18" charset="0"/>
                <a:cs typeface="Times New Roman" panose="02020603050405020304" pitchFamily="18" charset="0"/>
              </a:rPr>
              <a:t>Experiment Set 2 (</a:t>
            </a:r>
            <a:r>
              <a:rPr lang="en-US" altLang="zh-MO" sz="2800" b="1" u="sng" dirty="0">
                <a:solidFill>
                  <a:srgbClr val="00D8BB"/>
                </a:solidFill>
                <a:latin typeface="Times New Roman" panose="02020603050405020304" pitchFamily="18" charset="0"/>
                <a:cs typeface="Times New Roman" panose="02020603050405020304" pitchFamily="18" charset="0"/>
              </a:rPr>
              <a:t>Epoch, Learning Rate, Batch Size</a:t>
            </a:r>
            <a:r>
              <a:rPr lang="en-US" altLang="zh-MO" sz="2800" dirty="0">
                <a:latin typeface="Times New Roman" panose="02020603050405020304" pitchFamily="18" charset="0"/>
                <a:cs typeface="Times New Roman" panose="02020603050405020304" pitchFamily="18" charset="0"/>
              </a:rPr>
              <a:t>): Aiming to find suitable values for the number of epochs and learning rate, and to determine the appropriate batch size for the project.</a:t>
            </a:r>
          </a:p>
          <a:p>
            <a:pPr marL="285750" lvl="0" indent="-285750">
              <a:buFont typeface="Wingdings" pitchFamily="2" charset="2"/>
              <a:buChar char="Ø"/>
            </a:pPr>
            <a:endParaRPr lang="en-US" altLang="zh-MO" sz="2800" dirty="0">
              <a:latin typeface="Times New Roman" panose="02020603050405020304" pitchFamily="18" charset="0"/>
              <a:cs typeface="Times New Roman" panose="02020603050405020304" pitchFamily="18" charset="0"/>
            </a:endParaRPr>
          </a:p>
          <a:p>
            <a:pPr marL="285750" lvl="0" indent="-285750">
              <a:buFont typeface="Wingdings" pitchFamily="2" charset="2"/>
              <a:buChar char="Ø"/>
            </a:pPr>
            <a:r>
              <a:rPr lang="en-US" altLang="zh-MO" sz="2800" dirty="0">
                <a:latin typeface="Times New Roman" panose="02020603050405020304" pitchFamily="18" charset="0"/>
                <a:cs typeface="Times New Roman" panose="02020603050405020304" pitchFamily="18" charset="0"/>
              </a:rPr>
              <a:t>Experiment Set 3 (</a:t>
            </a:r>
            <a:r>
              <a:rPr lang="en-US" altLang="zh-MO" sz="2800" b="1" u="sng" dirty="0">
                <a:solidFill>
                  <a:srgbClr val="00D8BB"/>
                </a:solidFill>
                <a:latin typeface="Times New Roman" panose="02020603050405020304" pitchFamily="18" charset="0"/>
                <a:cs typeface="Times New Roman" panose="02020603050405020304" pitchFamily="18" charset="0"/>
              </a:rPr>
              <a:t>Transform</a:t>
            </a:r>
            <a:r>
              <a:rPr lang="en-US" altLang="zh-MO" sz="2800" dirty="0">
                <a:latin typeface="Times New Roman" panose="02020603050405020304" pitchFamily="18" charset="0"/>
                <a:cs typeface="Times New Roman" panose="02020603050405020304" pitchFamily="18" charset="0"/>
              </a:rPr>
              <a:t> Hyperparameters): Appropriate image transformations can enhance the model’s fitting ability, but excessive transformations can lead to underfitting.</a:t>
            </a:r>
          </a:p>
          <a:p>
            <a:pPr marL="285750" lvl="0" indent="-285750">
              <a:buFont typeface="Wingdings" pitchFamily="2" charset="2"/>
              <a:buChar char="Ø"/>
            </a:pPr>
            <a:endParaRPr lang="en-US" altLang="zh-MO" sz="2800" dirty="0">
              <a:latin typeface="Times New Roman" panose="02020603050405020304" pitchFamily="18" charset="0"/>
              <a:cs typeface="Times New Roman" panose="02020603050405020304" pitchFamily="18" charset="0"/>
            </a:endParaRPr>
          </a:p>
          <a:p>
            <a:pPr marL="285750" lvl="0" indent="-285750">
              <a:buFont typeface="Wingdings" pitchFamily="2" charset="2"/>
              <a:buChar char="Ø"/>
            </a:pPr>
            <a:r>
              <a:rPr lang="en-US" altLang="zh-MO" sz="2800" dirty="0">
                <a:latin typeface="Times New Roman" panose="02020603050405020304" pitchFamily="18" charset="0"/>
                <a:cs typeface="Times New Roman" panose="02020603050405020304" pitchFamily="18" charset="0"/>
              </a:rPr>
              <a:t>Experiment Set 4 (Additional Experiments): Using </a:t>
            </a:r>
            <a:r>
              <a:rPr lang="en-US" altLang="zh-MO" sz="2800" b="1" u="sng" dirty="0">
                <a:solidFill>
                  <a:srgbClr val="00D8BB"/>
                </a:solidFill>
                <a:latin typeface="Times New Roman" panose="02020603050405020304" pitchFamily="18" charset="0"/>
                <a:cs typeface="Times New Roman" panose="02020603050405020304" pitchFamily="18" charset="0"/>
              </a:rPr>
              <a:t>models other than VGG</a:t>
            </a:r>
            <a:r>
              <a:rPr lang="en-US" altLang="zh-MO" sz="2800" dirty="0">
                <a:latin typeface="Times New Roman" panose="02020603050405020304" pitchFamily="18" charset="0"/>
                <a:cs typeface="Times New Roman" panose="02020603050405020304" pitchFamily="18" charset="0"/>
              </a:rPr>
              <a:t>, including LeNet-5, </a:t>
            </a:r>
            <a:r>
              <a:rPr lang="en-US" altLang="zh-MO" sz="2800" dirty="0" err="1">
                <a:latin typeface="Times New Roman" panose="02020603050405020304" pitchFamily="18" charset="0"/>
                <a:cs typeface="Times New Roman" panose="02020603050405020304" pitchFamily="18" charset="0"/>
              </a:rPr>
              <a:t>AlexNet</a:t>
            </a:r>
            <a:r>
              <a:rPr lang="en-US" altLang="zh-MO" sz="2800" dirty="0">
                <a:latin typeface="Times New Roman" panose="02020603050405020304" pitchFamily="18" charset="0"/>
                <a:cs typeface="Times New Roman" panose="02020603050405020304" pitchFamily="18" charset="0"/>
              </a:rPr>
              <a:t>, and </a:t>
            </a:r>
            <a:r>
              <a:rPr lang="en-US" altLang="zh-MO" sz="2800" dirty="0" err="1">
                <a:latin typeface="Times New Roman" panose="02020603050405020304" pitchFamily="18" charset="0"/>
                <a:cs typeface="Times New Roman" panose="02020603050405020304" pitchFamily="18" charset="0"/>
              </a:rPr>
              <a:t>GoogLeNet</a:t>
            </a:r>
            <a:r>
              <a:rPr lang="en-US" altLang="zh-MO" sz="2800" dirty="0">
                <a:latin typeface="Times New Roman" panose="02020603050405020304" pitchFamily="18" charset="0"/>
                <a:cs typeface="Times New Roman" panose="02020603050405020304" pitchFamily="18" charset="0"/>
              </a:rPr>
              <a:t>.</a:t>
            </a:r>
          </a:p>
        </p:txBody>
      </p:sp>
      <p:pic>
        <p:nvPicPr>
          <p:cNvPr id="4" name="圖片 3" descr="一張含有 符號, 字型, 設計, 標誌 的圖片&#10;&#10;自動產生的描述">
            <a:extLst>
              <a:ext uri="{FF2B5EF4-FFF2-40B4-BE49-F238E27FC236}">
                <a16:creationId xmlns:a16="http://schemas.microsoft.com/office/drawing/2014/main" id="{7D5EBA77-AD32-C083-39FF-88717F98635B}"/>
              </a:ext>
            </a:extLst>
          </p:cNvPr>
          <p:cNvPicPr>
            <a:picLocks noChangeAspect="1"/>
          </p:cNvPicPr>
          <p:nvPr/>
        </p:nvPicPr>
        <p:blipFill>
          <a:blip r:embed="rId2">
            <a:alphaModFix amt="64000"/>
          </a:blip>
          <a:stretch>
            <a:fillRect/>
          </a:stretch>
        </p:blipFill>
        <p:spPr>
          <a:xfrm>
            <a:off x="10672877" y="2801620"/>
            <a:ext cx="1254760" cy="1254760"/>
          </a:xfrm>
          <a:prstGeom prst="rect">
            <a:avLst/>
          </a:prstGeom>
        </p:spPr>
      </p:pic>
    </p:spTree>
    <p:extLst>
      <p:ext uri="{BB962C8B-B14F-4D97-AF65-F5344CB8AC3E}">
        <p14:creationId xmlns:p14="http://schemas.microsoft.com/office/powerpoint/2010/main" val="123394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4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8" dur="400"/>
                                        <p:tgtEl>
                                          <p:spTgt spid="6">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4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14" dur="4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400"/>
                                        <p:tgtEl>
                                          <p:spTgt spid="6">
                                            <p:txEl>
                                              <p:pRg st="4" end="4"/>
                                            </p:txEl>
                                          </p:spTgt>
                                        </p:tgtEl>
                                        <p:attrNameLst>
                                          <p:attrName>ppt_y</p:attrName>
                                        </p:attrNameLst>
                                      </p:cBhvr>
                                      <p:tavLst>
                                        <p:tav tm="0">
                                          <p:val>
                                            <p:strVal val="#ppt_y+#ppt_h*1.125000"/>
                                          </p:val>
                                        </p:tav>
                                        <p:tav tm="100000">
                                          <p:val>
                                            <p:strVal val="#ppt_y"/>
                                          </p:val>
                                        </p:tav>
                                      </p:tavLst>
                                    </p:anim>
                                    <p:animEffect transition="in" filter="wipe(up)">
                                      <p:cBhvr>
                                        <p:cTn id="20" dur="400"/>
                                        <p:tgtEl>
                                          <p:spTgt spid="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 calcmode="lin" valueType="num">
                                      <p:cBhvr additive="base">
                                        <p:cTn id="25" dur="400"/>
                                        <p:tgtEl>
                                          <p:spTgt spid="6">
                                            <p:txEl>
                                              <p:pRg st="6" end="6"/>
                                            </p:txEl>
                                          </p:spTgt>
                                        </p:tgtEl>
                                        <p:attrNameLst>
                                          <p:attrName>ppt_y</p:attrName>
                                        </p:attrNameLst>
                                      </p:cBhvr>
                                      <p:tavLst>
                                        <p:tav tm="0">
                                          <p:val>
                                            <p:strVal val="#ppt_y+#ppt_h*1.125000"/>
                                          </p:val>
                                        </p:tav>
                                        <p:tav tm="100000">
                                          <p:val>
                                            <p:strVal val="#ppt_y"/>
                                          </p:val>
                                        </p:tav>
                                      </p:tavLst>
                                    </p:anim>
                                    <p:animEffect transition="in" filter="wipe(up)">
                                      <p:cBhvr>
                                        <p:cTn id="26" dur="4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F7902-C16E-162E-381B-FCFBA6F3A513}"/>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9BB171C3-D4F6-A80E-480A-06C0BE6B29CD}"/>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3  Coding Training and Evaluation Functions</a:t>
            </a:r>
          </a:p>
          <a:p>
            <a:r>
              <a:rPr kumimoji="1" lang="en-US" altLang="zh-CN" sz="2800" b="1" dirty="0"/>
              <a:t>	</a:t>
            </a:r>
            <a:r>
              <a:rPr kumimoji="1" lang="en-US" altLang="zh-CN" sz="2800" dirty="0"/>
              <a:t>3.1</a:t>
            </a:r>
            <a:r>
              <a:rPr kumimoji="1" lang="zh-CN" altLang="en-US" sz="2800" dirty="0"/>
              <a:t> </a:t>
            </a:r>
            <a:r>
              <a:rPr kumimoji="1" lang="en-US" altLang="zh-CN" sz="2800" dirty="0"/>
              <a:t>Experiment 1(Optimizer) :</a:t>
            </a:r>
            <a:endParaRPr kumimoji="1" lang="en-US" altLang="zh-CN" sz="2800" b="1" dirty="0"/>
          </a:p>
        </p:txBody>
      </p:sp>
      <p:sp>
        <p:nvSpPr>
          <p:cNvPr id="6" name="文字方塊 5">
            <a:extLst>
              <a:ext uri="{FF2B5EF4-FFF2-40B4-BE49-F238E27FC236}">
                <a16:creationId xmlns:a16="http://schemas.microsoft.com/office/drawing/2014/main" id="{E96AA2CB-0A44-BE71-6760-D04E5920EBDB}"/>
              </a:ext>
            </a:extLst>
          </p:cNvPr>
          <p:cNvSpPr txBox="1"/>
          <p:nvPr/>
        </p:nvSpPr>
        <p:spPr>
          <a:xfrm>
            <a:off x="382565" y="1258242"/>
            <a:ext cx="10795975" cy="954107"/>
          </a:xfrm>
          <a:prstGeom prst="rect">
            <a:avLst/>
          </a:prstGeom>
          <a:noFill/>
        </p:spPr>
        <p:txBody>
          <a:bodyPr wrap="square" rtlCol="0">
            <a:spAutoFit/>
          </a:bodyPr>
          <a:lstStyle/>
          <a:p>
            <a:pPr lvl="0"/>
            <a:r>
              <a:rPr lang="en-US" altLang="zh-MO" sz="2800" dirty="0">
                <a:latin typeface="Times New Roman" panose="02020603050405020304" pitchFamily="18" charset="0"/>
                <a:cs typeface="Times New Roman" panose="02020603050405020304" pitchFamily="18" charset="0"/>
              </a:rPr>
              <a:t>We identified </a:t>
            </a:r>
            <a:r>
              <a:rPr lang="en-US" altLang="zh-MO" sz="2800" b="1" u="sng" dirty="0">
                <a:solidFill>
                  <a:srgbClr val="00D8BB"/>
                </a:solidFill>
                <a:latin typeface="Times New Roman" panose="02020603050405020304" pitchFamily="18" charset="0"/>
                <a:cs typeface="Times New Roman" panose="02020603050405020304" pitchFamily="18" charset="0"/>
              </a:rPr>
              <a:t>6 different optimizers</a:t>
            </a:r>
            <a:r>
              <a:rPr lang="en-US" altLang="zh-MO" sz="2800" dirty="0">
                <a:latin typeface="Times New Roman" panose="02020603050405020304" pitchFamily="18" charset="0"/>
                <a:cs typeface="Times New Roman" panose="02020603050405020304" pitchFamily="18" charset="0"/>
              </a:rPr>
              <a:t> suitable for image processing (as shown in the figure below) </a:t>
            </a:r>
          </a:p>
        </p:txBody>
      </p:sp>
      <p:pic>
        <p:nvPicPr>
          <p:cNvPr id="3" name="圖片 2" descr="一張含有 文字, 螢幕擷取畫面, 字型 的圖片&#10;&#10;自動產生的描述">
            <a:extLst>
              <a:ext uri="{FF2B5EF4-FFF2-40B4-BE49-F238E27FC236}">
                <a16:creationId xmlns:a16="http://schemas.microsoft.com/office/drawing/2014/main" id="{8438EEBD-F80F-D8B6-1D4E-78E994CDF644}"/>
              </a:ext>
            </a:extLst>
          </p:cNvPr>
          <p:cNvPicPr>
            <a:picLocks noChangeAspect="1"/>
          </p:cNvPicPr>
          <p:nvPr/>
        </p:nvPicPr>
        <p:blipFill>
          <a:blip r:embed="rId2"/>
          <a:stretch>
            <a:fillRect/>
          </a:stretch>
        </p:blipFill>
        <p:spPr>
          <a:xfrm>
            <a:off x="629090" y="2448274"/>
            <a:ext cx="10753341" cy="3838226"/>
          </a:xfrm>
          <a:prstGeom prst="rect">
            <a:avLst/>
          </a:prstGeom>
        </p:spPr>
      </p:pic>
      <p:sp>
        <p:nvSpPr>
          <p:cNvPr id="7" name="文字方塊 6">
            <a:extLst>
              <a:ext uri="{FF2B5EF4-FFF2-40B4-BE49-F238E27FC236}">
                <a16:creationId xmlns:a16="http://schemas.microsoft.com/office/drawing/2014/main" id="{779350F7-0546-C58F-B82A-B77090CABCF9}"/>
              </a:ext>
            </a:extLst>
          </p:cNvPr>
          <p:cNvSpPr txBox="1"/>
          <p:nvPr/>
        </p:nvSpPr>
        <p:spPr>
          <a:xfrm>
            <a:off x="-2286000" y="2423160"/>
            <a:ext cx="184731" cy="369332"/>
          </a:xfrm>
          <a:prstGeom prst="rect">
            <a:avLst/>
          </a:prstGeom>
          <a:noFill/>
        </p:spPr>
        <p:txBody>
          <a:bodyPr wrap="none" rtlCol="0">
            <a:spAutoFit/>
          </a:bodyPr>
          <a:lstStyle/>
          <a:p>
            <a:endParaRPr kumimoji="1" lang="zh-MO" altLang="en-US" dirty="0"/>
          </a:p>
        </p:txBody>
      </p:sp>
      <p:pic>
        <p:nvPicPr>
          <p:cNvPr id="8" name="圖片 7">
            <a:extLst>
              <a:ext uri="{FF2B5EF4-FFF2-40B4-BE49-F238E27FC236}">
                <a16:creationId xmlns:a16="http://schemas.microsoft.com/office/drawing/2014/main" id="{F78E45AF-5314-FFF3-F838-B081CA128597}"/>
              </a:ext>
            </a:extLst>
          </p:cNvPr>
          <p:cNvPicPr>
            <a:picLocks noChangeAspect="1"/>
          </p:cNvPicPr>
          <p:nvPr/>
        </p:nvPicPr>
        <p:blipFill>
          <a:blip r:embed="rId3"/>
          <a:stretch>
            <a:fillRect/>
          </a:stretch>
        </p:blipFill>
        <p:spPr>
          <a:xfrm>
            <a:off x="638650" y="2448274"/>
            <a:ext cx="10777539" cy="3838226"/>
          </a:xfrm>
          <a:prstGeom prst="rect">
            <a:avLst/>
          </a:prstGeom>
        </p:spPr>
      </p:pic>
    </p:spTree>
    <p:extLst>
      <p:ext uri="{BB962C8B-B14F-4D97-AF65-F5344CB8AC3E}">
        <p14:creationId xmlns:p14="http://schemas.microsoft.com/office/powerpoint/2010/main" val="181690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4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8" dur="400"/>
                                        <p:tgtEl>
                                          <p:spTgt spid="6">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16373-694F-1184-9351-AE9413E070C2}"/>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57B66145-914A-EED7-F566-C3BEB943AE97}"/>
              </a:ext>
            </a:extLst>
          </p:cNvPr>
          <p:cNvSpPr txBox="1"/>
          <p:nvPr/>
        </p:nvSpPr>
        <p:spPr>
          <a:xfrm>
            <a:off x="382565" y="251090"/>
            <a:ext cx="11348517" cy="954107"/>
          </a:xfrm>
          <a:prstGeom prst="rect">
            <a:avLst/>
          </a:prstGeom>
          <a:noFill/>
        </p:spPr>
        <p:txBody>
          <a:bodyPr wrap="square" rtlCol="0">
            <a:spAutoFit/>
          </a:bodyPr>
          <a:lstStyle/>
          <a:p>
            <a:r>
              <a:rPr kumimoji="1" lang="en-US" altLang="zh-CN" sz="2800" b="1" dirty="0"/>
              <a:t>3  Coding Training and Evaluation Functions</a:t>
            </a:r>
          </a:p>
          <a:p>
            <a:r>
              <a:rPr kumimoji="1" lang="en-US" altLang="zh-CN" sz="2800" b="1" dirty="0"/>
              <a:t>	</a:t>
            </a:r>
            <a:r>
              <a:rPr kumimoji="1" lang="en-US" altLang="zh-CN" sz="2800" dirty="0"/>
              <a:t>3.1</a:t>
            </a:r>
            <a:r>
              <a:rPr kumimoji="1" lang="zh-CN" altLang="en-US" sz="2800" dirty="0"/>
              <a:t> </a:t>
            </a:r>
            <a:r>
              <a:rPr kumimoji="1" lang="en-US" altLang="zh-CN" sz="2800" dirty="0"/>
              <a:t>Experiment 1(Optimizer) :</a:t>
            </a:r>
            <a:endParaRPr kumimoji="1" lang="en-US" altLang="zh-CN" sz="2800" b="1" dirty="0"/>
          </a:p>
        </p:txBody>
      </p:sp>
      <p:sp>
        <p:nvSpPr>
          <p:cNvPr id="7" name="文字方塊 6">
            <a:extLst>
              <a:ext uri="{FF2B5EF4-FFF2-40B4-BE49-F238E27FC236}">
                <a16:creationId xmlns:a16="http://schemas.microsoft.com/office/drawing/2014/main" id="{D31F4011-4277-0DD6-C59C-0A6D1A169618}"/>
              </a:ext>
            </a:extLst>
          </p:cNvPr>
          <p:cNvSpPr txBox="1"/>
          <p:nvPr/>
        </p:nvSpPr>
        <p:spPr>
          <a:xfrm>
            <a:off x="-2286000" y="2423160"/>
            <a:ext cx="184731" cy="369332"/>
          </a:xfrm>
          <a:prstGeom prst="rect">
            <a:avLst/>
          </a:prstGeom>
          <a:noFill/>
        </p:spPr>
        <p:txBody>
          <a:bodyPr wrap="none" rtlCol="0">
            <a:spAutoFit/>
          </a:bodyPr>
          <a:lstStyle/>
          <a:p>
            <a:endParaRPr kumimoji="1" lang="zh-MO" altLang="en-US" dirty="0"/>
          </a:p>
        </p:txBody>
      </p:sp>
      <p:pic>
        <p:nvPicPr>
          <p:cNvPr id="4" name="圖片 3" descr="一張含有 行, 繪圖, 圖表, 文字 的圖片&#10;&#10;自動產生的描述">
            <a:extLst>
              <a:ext uri="{FF2B5EF4-FFF2-40B4-BE49-F238E27FC236}">
                <a16:creationId xmlns:a16="http://schemas.microsoft.com/office/drawing/2014/main" id="{AC3903A7-DBF2-8B39-96BE-A6FAE7B22B13}"/>
              </a:ext>
            </a:extLst>
          </p:cNvPr>
          <p:cNvPicPr>
            <a:picLocks noChangeAspect="1"/>
          </p:cNvPicPr>
          <p:nvPr/>
        </p:nvPicPr>
        <p:blipFill>
          <a:blip r:embed="rId2"/>
          <a:stretch>
            <a:fillRect/>
          </a:stretch>
        </p:blipFill>
        <p:spPr>
          <a:xfrm>
            <a:off x="382565" y="3912632"/>
            <a:ext cx="11475047" cy="2236708"/>
          </a:xfrm>
          <a:prstGeom prst="rect">
            <a:avLst/>
          </a:prstGeom>
        </p:spPr>
      </p:pic>
      <p:sp>
        <p:nvSpPr>
          <p:cNvPr id="5" name="文字方塊 4">
            <a:extLst>
              <a:ext uri="{FF2B5EF4-FFF2-40B4-BE49-F238E27FC236}">
                <a16:creationId xmlns:a16="http://schemas.microsoft.com/office/drawing/2014/main" id="{B50BA42B-3377-7BDB-3D81-704F90A30694}"/>
              </a:ext>
            </a:extLst>
          </p:cNvPr>
          <p:cNvSpPr txBox="1"/>
          <p:nvPr/>
        </p:nvSpPr>
        <p:spPr>
          <a:xfrm>
            <a:off x="1280160" y="6149340"/>
            <a:ext cx="10104120" cy="369332"/>
          </a:xfrm>
          <a:prstGeom prst="rect">
            <a:avLst/>
          </a:prstGeom>
          <a:noFill/>
        </p:spPr>
        <p:txBody>
          <a:bodyPr wrap="square" rtlCol="0">
            <a:spAutoFit/>
          </a:bodyPr>
          <a:lstStyle/>
          <a:p>
            <a:pPr algn="ctr"/>
            <a:r>
              <a:rPr kumimoji="1" lang="en-US" altLang="zh-MO" dirty="0"/>
              <a:t>Figure 3.</a:t>
            </a:r>
            <a:r>
              <a:rPr kumimoji="1" lang="en-US" altLang="zh-CN" dirty="0"/>
              <a:t>1.2</a:t>
            </a:r>
            <a:r>
              <a:rPr kumimoji="1" lang="en-US" altLang="zh-MO" dirty="0"/>
              <a:t>: Train loss – valid loss graph of different op</a:t>
            </a:r>
            <a:r>
              <a:rPr kumimoji="1" lang="en-US" altLang="zh-CN" dirty="0"/>
              <a:t>timizers</a:t>
            </a:r>
            <a:r>
              <a:rPr kumimoji="1" lang="en-US" altLang="zh-MO" dirty="0"/>
              <a:t> </a:t>
            </a:r>
            <a:endParaRPr kumimoji="1" lang="zh-MO" altLang="en-US" dirty="0"/>
          </a:p>
        </p:txBody>
      </p:sp>
      <p:pic>
        <p:nvPicPr>
          <p:cNvPr id="9" name="圖片 8" descr="一張含有 文字, 行, 繪圖, 螢幕擷取畫面 的圖片&#10;&#10;自動產生的描述">
            <a:extLst>
              <a:ext uri="{FF2B5EF4-FFF2-40B4-BE49-F238E27FC236}">
                <a16:creationId xmlns:a16="http://schemas.microsoft.com/office/drawing/2014/main" id="{614E6E84-A9F7-C8FE-B924-422DF7840243}"/>
              </a:ext>
            </a:extLst>
          </p:cNvPr>
          <p:cNvPicPr>
            <a:picLocks noChangeAspect="1"/>
          </p:cNvPicPr>
          <p:nvPr/>
        </p:nvPicPr>
        <p:blipFill>
          <a:blip r:embed="rId3"/>
          <a:stretch>
            <a:fillRect/>
          </a:stretch>
        </p:blipFill>
        <p:spPr>
          <a:xfrm>
            <a:off x="431072" y="1211210"/>
            <a:ext cx="11426540" cy="1870948"/>
          </a:xfrm>
          <a:prstGeom prst="rect">
            <a:avLst/>
          </a:prstGeom>
        </p:spPr>
      </p:pic>
      <p:sp>
        <p:nvSpPr>
          <p:cNvPr id="10" name="文字方塊 9">
            <a:extLst>
              <a:ext uri="{FF2B5EF4-FFF2-40B4-BE49-F238E27FC236}">
                <a16:creationId xmlns:a16="http://schemas.microsoft.com/office/drawing/2014/main" id="{5BDC7C9F-23F4-29AF-0963-D142BC05B6E3}"/>
              </a:ext>
            </a:extLst>
          </p:cNvPr>
          <p:cNvSpPr txBox="1"/>
          <p:nvPr/>
        </p:nvSpPr>
        <p:spPr>
          <a:xfrm>
            <a:off x="1004763" y="3244334"/>
            <a:ext cx="10104120" cy="369332"/>
          </a:xfrm>
          <a:prstGeom prst="rect">
            <a:avLst/>
          </a:prstGeom>
          <a:noFill/>
        </p:spPr>
        <p:txBody>
          <a:bodyPr wrap="square" rtlCol="0">
            <a:spAutoFit/>
          </a:bodyPr>
          <a:lstStyle/>
          <a:p>
            <a:pPr algn="ctr"/>
            <a:r>
              <a:rPr kumimoji="1" lang="en-US" altLang="zh-MO" dirty="0"/>
              <a:t>Figure 3.</a:t>
            </a:r>
            <a:r>
              <a:rPr kumimoji="1" lang="en-US" altLang="zh-CN" dirty="0"/>
              <a:t>1.1:</a:t>
            </a:r>
            <a:r>
              <a:rPr kumimoji="1" lang="zh-CN" altLang="en-US" dirty="0"/>
              <a:t> </a:t>
            </a:r>
            <a:r>
              <a:rPr kumimoji="1" lang="en-US" altLang="zh-MO" dirty="0"/>
              <a:t>Precision-Recall Curve of different optimizers</a:t>
            </a:r>
            <a:r>
              <a:rPr kumimoji="1" lang="zh-TW" altLang="zh-MO" dirty="0"/>
              <a:t> </a:t>
            </a:r>
            <a:endParaRPr kumimoji="1" lang="zh-MO" altLang="en-US" dirty="0"/>
          </a:p>
        </p:txBody>
      </p:sp>
    </p:spTree>
    <p:extLst>
      <p:ext uri="{BB962C8B-B14F-4D97-AF65-F5344CB8AC3E}">
        <p14:creationId xmlns:p14="http://schemas.microsoft.com/office/powerpoint/2010/main" val="17967362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網狀">
  <a:themeElements>
    <a:clrScheme name="網狀">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網狀">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網狀">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Mesh</Template>
  <TotalTime>2885</TotalTime>
  <Words>1807</Words>
  <Application>Microsoft Macintosh PowerPoint</Application>
  <PresentationFormat>寬螢幕</PresentationFormat>
  <Paragraphs>139</Paragraphs>
  <Slides>31</Slides>
  <Notes>1</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31</vt:i4>
      </vt:variant>
    </vt:vector>
  </HeadingPairs>
  <TitlesOfParts>
    <vt:vector size="40" baseType="lpstr">
      <vt:lpstr>TimesNewRomanPSMT</vt:lpstr>
      <vt:lpstr>Aptos</vt:lpstr>
      <vt:lpstr>Arial</vt:lpstr>
      <vt:lpstr>Braggadocio</vt:lpstr>
      <vt:lpstr>Century Gothic</vt:lpstr>
      <vt:lpstr>Consolas</vt:lpstr>
      <vt:lpstr>Times New Roman</vt:lpstr>
      <vt:lpstr>Wingdings</vt:lpstr>
      <vt:lpstr>網狀</vt:lpstr>
      <vt:lpstr>CISC3024 Presentation  Victor MAI 麦家俊 D-C1-2784-3</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Victor, Mai Jiajun</dc:creator>
  <cp:lastModifiedBy>Victor, Mai Jiajun</cp:lastModifiedBy>
  <cp:revision>299</cp:revision>
  <dcterms:created xsi:type="dcterms:W3CDTF">2023-09-25T02:01:01Z</dcterms:created>
  <dcterms:modified xsi:type="dcterms:W3CDTF">2024-11-07T04:56:33Z</dcterms:modified>
</cp:coreProperties>
</file>